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comment1.xml" ContentType="application/vnd.openxmlformats-officedocument.presentationml.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305" r:id="rId32"/>
    <p:sldId id="306" r:id="rId33"/>
    <p:sldId id="307" r:id="rId34"/>
    <p:sldId id="289" r:id="rId35"/>
    <p:sldId id="287" r:id="rId36"/>
    <p:sldId id="288" r:id="rId37"/>
    <p:sldId id="290" r:id="rId38"/>
    <p:sldId id="291" r:id="rId39"/>
    <p:sldId id="292" r:id="rId40"/>
    <p:sldId id="293" r:id="rId41"/>
    <p:sldId id="308" r:id="rId42"/>
    <p:sldId id="294" r:id="rId43"/>
    <p:sldId id="296" r:id="rId44"/>
    <p:sldId id="297" r:id="rId45"/>
    <p:sldId id="298" r:id="rId46"/>
    <p:sldId id="299" r:id="rId47"/>
    <p:sldId id="300" r:id="rId48"/>
    <p:sldId id="295" r:id="rId49"/>
    <p:sldId id="301" r:id="rId50"/>
  </p:sldIdLst>
  <p:sldSz cx="12192000" cy="6858000"/>
  <p:notesSz cx="6858000" cy="9144000"/>
  <p:embeddedFontLst>
    <p:embeddedFont>
      <p:font typeface="Comic Sans MS" panose="030F0902030302020204" pitchFamily="66" charset="0"/>
      <p:regular r:id="rId52"/>
    </p:embeddedFont>
    <p:embeddedFont>
      <p:font typeface="Helvetica Neue" panose="02000503000000020004" pitchFamily="2"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1" roundtripDataSignature="AMtx7mgdVorKSr6uLoLNVx4iO0oC0wAlH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ul Luelmo"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DE75939-8DAA-4139-B85B-38FA63D80848}">
  <a:tblStyle styleId="{ADE75939-8DAA-4139-B85B-38FA63D8084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76642"/>
  </p:normalViewPr>
  <p:slideViewPr>
    <p:cSldViewPr snapToGrid="0">
      <p:cViewPr varScale="1">
        <p:scale>
          <a:sx n="70" d="100"/>
          <a:sy n="70" d="100"/>
        </p:scale>
        <p:origin x="164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66" Type="http://schemas.openxmlformats.org/officeDocument/2006/relationships/tableStyles" Target="tableStyles.xml"/><Relationship Id="rId5" Type="http://schemas.openxmlformats.org/officeDocument/2006/relationships/slide" Target="slides/slide4.xml"/><Relationship Id="rId61" Type="http://customschemas.google.com/relationships/presentationmetadata" Target="meta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5-02-26T19:14:07.853" idx="1">
    <p:pos x="6000" y="0"/>
    <p:text>PAUL can cover slides 21-32 (UDL)</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euoetkc"/>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4" name="Google Shape;9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339d71176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3339d71176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g3339d71176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3935f7128c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3935f7128c_1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g33935f7128c_1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3935f7128c_1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33935f7128c_1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g33935f7128c_1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PAUL</a:t>
            </a:r>
            <a:endParaRPr/>
          </a:p>
        </p:txBody>
      </p:sp>
      <p:sp>
        <p:nvSpPr>
          <p:cNvPr id="270" name="Google Shape;27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7" name="Google Shape;64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3" name="Google Shape;65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8" name="Google Shape;65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0" name="Google Shape;67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33ca818b325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33ca818b325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https://www.captain.ca.gov/documents/leadershiproster20240918.pdf</a:t>
            </a:r>
            <a:endParaRPr/>
          </a:p>
        </p:txBody>
      </p:sp>
      <p:sp>
        <p:nvSpPr>
          <p:cNvPr id="676" name="Google Shape;676;g33ca818b325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3935f7128c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3935f7128c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g33935f7128c_1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33935f7128c_1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33935f7128c_1_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4" name="Google Shape;684;g33935f7128c_1_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a:extLst>
            <a:ext uri="{FF2B5EF4-FFF2-40B4-BE49-F238E27FC236}">
              <a16:creationId xmlns:a16="http://schemas.microsoft.com/office/drawing/2014/main" id="{EE3AE094-FF82-6FFE-BBD7-10D46F0AEAFD}"/>
            </a:ext>
          </a:extLst>
        </p:cNvPr>
        <p:cNvGrpSpPr/>
        <p:nvPr/>
      </p:nvGrpSpPr>
      <p:grpSpPr>
        <a:xfrm>
          <a:off x="0" y="0"/>
          <a:ext cx="0" cy="0"/>
          <a:chOff x="0" y="0"/>
          <a:chExt cx="0" cy="0"/>
        </a:xfrm>
      </p:grpSpPr>
      <p:sp>
        <p:nvSpPr>
          <p:cNvPr id="690" name="Google Shape;690;g33caf11e8b2_1_5:notes">
            <a:extLst>
              <a:ext uri="{FF2B5EF4-FFF2-40B4-BE49-F238E27FC236}">
                <a16:creationId xmlns:a16="http://schemas.microsoft.com/office/drawing/2014/main" id="{6A062D71-B153-E2E9-B5CC-4708CA01736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33caf11e8b2_1_5:notes">
            <a:extLst>
              <a:ext uri="{FF2B5EF4-FFF2-40B4-BE49-F238E27FC236}">
                <a16:creationId xmlns:a16="http://schemas.microsoft.com/office/drawing/2014/main" id="{108671D2-7F3A-8937-9B5B-CD3E64087F1C}"/>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I’d like to start with the story of one family, that in reality represent many families I have worked with over the years in a mostly immigrant community in Los Angeles and as a special education teacher. But I will give this child the name of Jose. Jose was a young child identified with autism, and Maria, his mother, was not only focused on the social deficits he saw in Jose, Maria, was also undocumented in a feared for the future of Jose as he was identified as being different than most young children. As a special educator, I was no only tasked to highlight the strengths of Jose, but also, the resilience of Maria’s family given the vulnerable situation of undocumented status in this country. Because you’ll see that not only Jose had strengths, but Marias was also gifted with the resilience to move her family forward. These differences then, are seen as strengths, vulnerability as strength. </a:t>
            </a:r>
            <a:endParaRPr dirty="0"/>
          </a:p>
        </p:txBody>
      </p:sp>
      <p:sp>
        <p:nvSpPr>
          <p:cNvPr id="692" name="Google Shape;692;g33caf11e8b2_1_5:notes">
            <a:extLst>
              <a:ext uri="{FF2B5EF4-FFF2-40B4-BE49-F238E27FC236}">
                <a16:creationId xmlns:a16="http://schemas.microsoft.com/office/drawing/2014/main" id="{A8250CA3-8826-EF63-80F6-E849932E0EEA}"/>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extLst>
      <p:ext uri="{BB962C8B-B14F-4D97-AF65-F5344CB8AC3E}">
        <p14:creationId xmlns:p14="http://schemas.microsoft.com/office/powerpoint/2010/main" val="20618094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a:extLst>
            <a:ext uri="{FF2B5EF4-FFF2-40B4-BE49-F238E27FC236}">
              <a16:creationId xmlns:a16="http://schemas.microsoft.com/office/drawing/2014/main" id="{67D82BCD-5621-E2A0-C35B-EA2D9132A47A}"/>
            </a:ext>
          </a:extLst>
        </p:cNvPr>
        <p:cNvGrpSpPr/>
        <p:nvPr/>
      </p:nvGrpSpPr>
      <p:grpSpPr>
        <a:xfrm>
          <a:off x="0" y="0"/>
          <a:ext cx="0" cy="0"/>
          <a:chOff x="0" y="0"/>
          <a:chExt cx="0" cy="0"/>
        </a:xfrm>
      </p:grpSpPr>
      <p:sp>
        <p:nvSpPr>
          <p:cNvPr id="690" name="Google Shape;690;g33caf11e8b2_1_5:notes">
            <a:extLst>
              <a:ext uri="{FF2B5EF4-FFF2-40B4-BE49-F238E27FC236}">
                <a16:creationId xmlns:a16="http://schemas.microsoft.com/office/drawing/2014/main" id="{A99F53A5-FF27-9DAE-55BC-8B81DB19232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33caf11e8b2_1_5:notes">
            <a:extLst>
              <a:ext uri="{FF2B5EF4-FFF2-40B4-BE49-F238E27FC236}">
                <a16:creationId xmlns:a16="http://schemas.microsoft.com/office/drawing/2014/main" id="{4F5CF0A3-A824-CA8F-1381-E6C8CF43CE8F}"/>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At first, Maria and his teachers focused on Jose’s deficits, or challenges, for example, it was hard for him to change activities within the classroom, this resulted in disruptive behaviors. Jose loved trains, and it was hard for him stop playing with them to move into another activity in the classroom. He used to focus on the details of things, like the wheels of the trains, but not on how the train move from point A to point B. For Jose, it was hard to understand that other children wanted to play in different ways from his, in a way a bit rigid. </a:t>
            </a:r>
            <a:endParaRPr dirty="0"/>
          </a:p>
        </p:txBody>
      </p:sp>
      <p:sp>
        <p:nvSpPr>
          <p:cNvPr id="692" name="Google Shape;692;g33caf11e8b2_1_5:notes">
            <a:extLst>
              <a:ext uri="{FF2B5EF4-FFF2-40B4-BE49-F238E27FC236}">
                <a16:creationId xmlns:a16="http://schemas.microsoft.com/office/drawing/2014/main" id="{76BFB70E-EEC7-1F24-3CB7-B41CCADB7374}"/>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extLst>
      <p:ext uri="{BB962C8B-B14F-4D97-AF65-F5344CB8AC3E}">
        <p14:creationId xmlns:p14="http://schemas.microsoft.com/office/powerpoint/2010/main" val="42598640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a:extLst>
            <a:ext uri="{FF2B5EF4-FFF2-40B4-BE49-F238E27FC236}">
              <a16:creationId xmlns:a16="http://schemas.microsoft.com/office/drawing/2014/main" id="{1E55366F-1152-2710-5DEC-3D9342B2F8FA}"/>
            </a:ext>
          </a:extLst>
        </p:cNvPr>
        <p:cNvGrpSpPr/>
        <p:nvPr/>
      </p:nvGrpSpPr>
      <p:grpSpPr>
        <a:xfrm>
          <a:off x="0" y="0"/>
          <a:ext cx="0" cy="0"/>
          <a:chOff x="0" y="0"/>
          <a:chExt cx="0" cy="0"/>
        </a:xfrm>
      </p:grpSpPr>
      <p:sp>
        <p:nvSpPr>
          <p:cNvPr id="690" name="Google Shape;690;g33caf11e8b2_1_5:notes">
            <a:extLst>
              <a:ext uri="{FF2B5EF4-FFF2-40B4-BE49-F238E27FC236}">
                <a16:creationId xmlns:a16="http://schemas.microsoft.com/office/drawing/2014/main" id="{08D04957-0652-B860-6A19-B70755E7F26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33caf11e8b2_1_5:notes">
            <a:extLst>
              <a:ext uri="{FF2B5EF4-FFF2-40B4-BE49-F238E27FC236}">
                <a16:creationId xmlns:a16="http://schemas.microsoft.com/office/drawing/2014/main" id="{28A382DC-487B-D665-3F14-DEC40BA3F0CC}"/>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At first, Maria and his teachers focused on Jose’s deficits, or challenges, for example, it was hard for him to </a:t>
            </a:r>
            <a:endParaRPr dirty="0"/>
          </a:p>
        </p:txBody>
      </p:sp>
      <p:sp>
        <p:nvSpPr>
          <p:cNvPr id="692" name="Google Shape;692;g33caf11e8b2_1_5:notes">
            <a:extLst>
              <a:ext uri="{FF2B5EF4-FFF2-40B4-BE49-F238E27FC236}">
                <a16:creationId xmlns:a16="http://schemas.microsoft.com/office/drawing/2014/main" id="{4F14429F-BF58-016C-7685-0A5FFF9668FC}"/>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extLst>
      <p:ext uri="{BB962C8B-B14F-4D97-AF65-F5344CB8AC3E}">
        <p14:creationId xmlns:p14="http://schemas.microsoft.com/office/powerpoint/2010/main" val="13723209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33ca818b325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4" name="Google Shape;714;g33ca818b325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5" name="Google Shape;715;g33ca818b325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33935f7128c_1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33935f7128c_1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PAUL</a:t>
            </a:r>
            <a:endParaRPr/>
          </a:p>
        </p:txBody>
      </p:sp>
      <p:sp>
        <p:nvSpPr>
          <p:cNvPr id="699" name="Google Shape;699;g33935f7128c_1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33935f7128c_1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33935f7128c_1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PAUL</a:t>
            </a:r>
            <a:endParaRPr/>
          </a:p>
        </p:txBody>
      </p:sp>
      <p:sp>
        <p:nvSpPr>
          <p:cNvPr id="707" name="Google Shape;707;g33935f7128c_1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PAUL</a:t>
            </a:r>
            <a:endParaRPr/>
          </a:p>
        </p:txBody>
      </p:sp>
      <p:sp>
        <p:nvSpPr>
          <p:cNvPr id="721" name="Google Shape;72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33935f7128c_1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33935f7128c_1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PAUL</a:t>
            </a:r>
            <a:endParaRPr/>
          </a:p>
        </p:txBody>
      </p:sp>
      <p:sp>
        <p:nvSpPr>
          <p:cNvPr id="736" name="Google Shape;736;g33935f7128c_1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PAUL</a:t>
            </a:r>
            <a:endParaRPr/>
          </a:p>
        </p:txBody>
      </p:sp>
      <p:sp>
        <p:nvSpPr>
          <p:cNvPr id="744" name="Google Shape;74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PAUL</a:t>
            </a:r>
            <a:endParaRPr/>
          </a:p>
        </p:txBody>
      </p:sp>
      <p:sp>
        <p:nvSpPr>
          <p:cNvPr id="755" name="Google Shape;75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a:extLst>
            <a:ext uri="{FF2B5EF4-FFF2-40B4-BE49-F238E27FC236}">
              <a16:creationId xmlns:a16="http://schemas.microsoft.com/office/drawing/2014/main" id="{78100ACF-2697-FAAB-3E7E-546602F29BA4}"/>
            </a:ext>
          </a:extLst>
        </p:cNvPr>
        <p:cNvGrpSpPr/>
        <p:nvPr/>
      </p:nvGrpSpPr>
      <p:grpSpPr>
        <a:xfrm>
          <a:off x="0" y="0"/>
          <a:ext cx="0" cy="0"/>
          <a:chOff x="0" y="0"/>
          <a:chExt cx="0" cy="0"/>
        </a:xfrm>
      </p:grpSpPr>
      <p:sp>
        <p:nvSpPr>
          <p:cNvPr id="754" name="Google Shape;754;p31:notes">
            <a:extLst>
              <a:ext uri="{FF2B5EF4-FFF2-40B4-BE49-F238E27FC236}">
                <a16:creationId xmlns:a16="http://schemas.microsoft.com/office/drawing/2014/main" id="{D337C275-1DAB-95F6-9848-52EE3F40D64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PAUL</a:t>
            </a:r>
            <a:endParaRPr/>
          </a:p>
        </p:txBody>
      </p:sp>
      <p:sp>
        <p:nvSpPr>
          <p:cNvPr id="755" name="Google Shape;755;p31:notes">
            <a:extLst>
              <a:ext uri="{FF2B5EF4-FFF2-40B4-BE49-F238E27FC236}">
                <a16:creationId xmlns:a16="http://schemas.microsoft.com/office/drawing/2014/main" id="{52B3BDEE-02A6-3AB3-D7D0-8DA2F1B3C0C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99374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Activity </a:t>
            </a:r>
            <a:endParaRPr dirty="0"/>
          </a:p>
        </p:txBody>
      </p:sp>
      <p:sp>
        <p:nvSpPr>
          <p:cNvPr id="768" name="Google Shape;76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6" name="Google Shape;78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PAUL</a:t>
            </a:r>
            <a:endParaRPr/>
          </a:p>
        </p:txBody>
      </p:sp>
      <p:sp>
        <p:nvSpPr>
          <p:cNvPr id="794" name="Google Shape;79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9" name="Google Shape;80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8" name="Google Shape;81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Strengths based- there is nothing more empowering and motivating for a child than to give them choice. Teacher can have a discussion about what tasks, identified by the students, Identifying strengths and offering choice. Modeling- neurodivergent child, IF child does not get an assignment, making sure that everybody makes assigned a task. Nobody gets left out. Modeling a strengths based approach. </a:t>
            </a:r>
            <a:endParaRPr dirty="0"/>
          </a:p>
        </p:txBody>
      </p:sp>
      <p:sp>
        <p:nvSpPr>
          <p:cNvPr id="825" name="Google Shape;82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8" name="Google Shape;77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Please reach out to our project staff if you have any questions. </a:t>
            </a:r>
            <a:endParaRPr/>
          </a:p>
        </p:txBody>
      </p:sp>
      <p:sp>
        <p:nvSpPr>
          <p:cNvPr id="836" name="Google Shape;836;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8" name="Google Shape;68;p4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
        <p:cNvGrpSpPr/>
        <p:nvPr/>
      </p:nvGrpSpPr>
      <p:grpSpPr>
        <a:xfrm>
          <a:off x="0" y="0"/>
          <a:ext cx="0" cy="0"/>
          <a:chOff x="0" y="0"/>
          <a:chExt cx="0" cy="0"/>
        </a:xfrm>
      </p:grpSpPr>
      <p:sp>
        <p:nvSpPr>
          <p:cNvPr id="73" name="Google Shape;73;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0"/>
          <p:cNvSpPr>
            <a:spLocks noGrp="1"/>
          </p:cNvSpPr>
          <p:nvPr>
            <p:ph type="pic" idx="2"/>
          </p:nvPr>
        </p:nvSpPr>
        <p:spPr>
          <a:xfrm>
            <a:off x="5183188" y="987425"/>
            <a:ext cx="6172200" cy="4873625"/>
          </a:xfrm>
          <a:prstGeom prst="rect">
            <a:avLst/>
          </a:prstGeom>
          <a:noFill/>
          <a:ln>
            <a:noFill/>
          </a:ln>
        </p:spPr>
      </p:sp>
      <p:sp>
        <p:nvSpPr>
          <p:cNvPr id="75" name="Google Shape;75;p5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6" name="Google Shape;76;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
        <p:cNvGrpSpPr/>
        <p:nvPr/>
      </p:nvGrpSpPr>
      <p:grpSpPr>
        <a:xfrm>
          <a:off x="0" y="0"/>
          <a:ext cx="0" cy="0"/>
          <a:chOff x="0" y="0"/>
          <a:chExt cx="0" cy="0"/>
        </a:xfrm>
      </p:grpSpPr>
      <p:sp>
        <p:nvSpPr>
          <p:cNvPr id="80" name="Google Shape;80;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5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5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5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Full Photo">
  <p:cSld name="Full Photo">
    <p:spTree>
      <p:nvGrpSpPr>
        <p:cNvPr id="1" name="Shape 21"/>
        <p:cNvGrpSpPr/>
        <p:nvPr/>
      </p:nvGrpSpPr>
      <p:grpSpPr>
        <a:xfrm>
          <a:off x="0" y="0"/>
          <a:ext cx="0" cy="0"/>
          <a:chOff x="0" y="0"/>
          <a:chExt cx="0" cy="0"/>
        </a:xfrm>
      </p:grpSpPr>
      <p:sp>
        <p:nvSpPr>
          <p:cNvPr id="22" name="Google Shape;22;p41"/>
          <p:cNvSpPr>
            <a:spLocks noGrp="1"/>
          </p:cNvSpPr>
          <p:nvPr>
            <p:ph type="pic" idx="2"/>
          </p:nvPr>
        </p:nvSpPr>
        <p:spPr>
          <a:xfrm>
            <a:off x="0" y="0"/>
            <a:ext cx="12192000" cy="6858000"/>
          </a:xfrm>
          <a:prstGeom prst="rect">
            <a:avLst/>
          </a:prstGeom>
          <a:noFill/>
          <a:ln>
            <a:noFill/>
          </a:ln>
        </p:spPr>
      </p:sp>
      <p:sp>
        <p:nvSpPr>
          <p:cNvPr id="23" name="Google Shape;23;p41"/>
          <p:cNvSpPr/>
          <p:nvPr/>
        </p:nvSpPr>
        <p:spPr>
          <a:xfrm>
            <a:off x="492369" y="6000750"/>
            <a:ext cx="5402873" cy="5187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
        <p:cNvGrpSpPr/>
        <p:nvPr/>
      </p:nvGrpSpPr>
      <p:grpSpPr>
        <a:xfrm>
          <a:off x="0" y="0"/>
          <a:ext cx="0" cy="0"/>
          <a:chOff x="0" y="0"/>
          <a:chExt cx="0" cy="0"/>
        </a:xfrm>
      </p:grpSpPr>
      <p:sp>
        <p:nvSpPr>
          <p:cNvPr id="25" name="Google Shape;2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
        <p:cNvGrpSpPr/>
        <p:nvPr/>
      </p:nvGrpSpPr>
      <p:grpSpPr>
        <a:xfrm>
          <a:off x="0" y="0"/>
          <a:ext cx="0" cy="0"/>
          <a:chOff x="0" y="0"/>
          <a:chExt cx="0" cy="0"/>
        </a:xfrm>
      </p:grpSpPr>
      <p:sp>
        <p:nvSpPr>
          <p:cNvPr id="29" name="Google Shape;29;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C">
  <p:cSld name="Content C">
    <p:spTree>
      <p:nvGrpSpPr>
        <p:cNvPr id="1" name="Shape 35"/>
        <p:cNvGrpSpPr/>
        <p:nvPr/>
      </p:nvGrpSpPr>
      <p:grpSpPr>
        <a:xfrm>
          <a:off x="0" y="0"/>
          <a:ext cx="0" cy="0"/>
          <a:chOff x="0" y="0"/>
          <a:chExt cx="0" cy="0"/>
        </a:xfrm>
      </p:grpSpPr>
      <p:sp>
        <p:nvSpPr>
          <p:cNvPr id="36" name="Google Shape;36;p44"/>
          <p:cNvSpPr txBox="1">
            <a:spLocks noGrp="1"/>
          </p:cNvSpPr>
          <p:nvPr>
            <p:ph type="body" idx="1"/>
          </p:nvPr>
        </p:nvSpPr>
        <p:spPr>
          <a:xfrm>
            <a:off x="502920" y="2476500"/>
            <a:ext cx="5090946" cy="3265394"/>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200"/>
              </a:spcBef>
              <a:spcAft>
                <a:spcPts val="0"/>
              </a:spcAft>
              <a:buClr>
                <a:schemeClr val="dk1"/>
              </a:buClr>
              <a:buSzPts val="2800"/>
              <a:buFont typeface="Arial"/>
              <a:buChar char="•"/>
              <a:defRPr>
                <a:solidFill>
                  <a:schemeClr val="dk1"/>
                </a:solidFill>
              </a:defRPr>
            </a:lvl1pPr>
            <a:lvl2pPr marL="914400" lvl="1" indent="-381000" algn="l">
              <a:lnSpc>
                <a:spcPct val="90000"/>
              </a:lnSpc>
              <a:spcBef>
                <a:spcPts val="1200"/>
              </a:spcBef>
              <a:spcAft>
                <a:spcPts val="0"/>
              </a:spcAft>
              <a:buClr>
                <a:schemeClr val="dk1"/>
              </a:buClr>
              <a:buSzPts val="2400"/>
              <a:buChar char="•"/>
              <a:defRPr>
                <a:solidFill>
                  <a:schemeClr val="dk1"/>
                </a:solidFill>
              </a:defRPr>
            </a:lvl2pPr>
            <a:lvl3pPr marL="1371600" lvl="2" indent="-355600" algn="l">
              <a:lnSpc>
                <a:spcPct val="90000"/>
              </a:lnSpc>
              <a:spcBef>
                <a:spcPts val="1200"/>
              </a:spcBef>
              <a:spcAft>
                <a:spcPts val="0"/>
              </a:spcAft>
              <a:buClr>
                <a:schemeClr val="dk1"/>
              </a:buClr>
              <a:buSzPts val="2000"/>
              <a:buChar char="•"/>
              <a:defRPr>
                <a:solidFill>
                  <a:schemeClr val="dk1"/>
                </a:solidFill>
              </a:defRPr>
            </a:lvl3pPr>
            <a:lvl4pPr marL="1828800" lvl="3" indent="-342900" algn="l">
              <a:lnSpc>
                <a:spcPct val="90000"/>
              </a:lnSpc>
              <a:spcBef>
                <a:spcPts val="1200"/>
              </a:spcBef>
              <a:spcAft>
                <a:spcPts val="0"/>
              </a:spcAft>
              <a:buClr>
                <a:schemeClr val="dk1"/>
              </a:buClr>
              <a:buSzPts val="1800"/>
              <a:buChar char="•"/>
              <a:defRPr>
                <a:solidFill>
                  <a:schemeClr val="dk1"/>
                </a:solidFill>
              </a:defRPr>
            </a:lvl4pPr>
            <a:lvl5pPr marL="2286000" lvl="4" indent="-342900" algn="l">
              <a:lnSpc>
                <a:spcPct val="90000"/>
              </a:lnSpc>
              <a:spcBef>
                <a:spcPts val="12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4"/>
          <p:cNvSpPr txBox="1">
            <a:spLocks noGrp="1"/>
          </p:cNvSpPr>
          <p:nvPr>
            <p:ph type="title"/>
          </p:nvPr>
        </p:nvSpPr>
        <p:spPr>
          <a:xfrm>
            <a:off x="499176" y="969815"/>
            <a:ext cx="5090946" cy="113440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Calibri"/>
              <a:buNone/>
              <a:defRPr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4"/>
          <p:cNvSpPr>
            <a:spLocks noGrp="1"/>
          </p:cNvSpPr>
          <p:nvPr>
            <p:ph type="pic" idx="2"/>
          </p:nvPr>
        </p:nvSpPr>
        <p:spPr>
          <a:xfrm>
            <a:off x="6096000" y="0"/>
            <a:ext cx="6096000"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15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9"/>
        <p:cNvGrpSpPr/>
        <p:nvPr/>
      </p:nvGrpSpPr>
      <p:grpSpPr>
        <a:xfrm>
          <a:off x="0" y="0"/>
          <a:ext cx="0" cy="0"/>
          <a:chOff x="0" y="0"/>
          <a:chExt cx="0" cy="0"/>
        </a:xfrm>
      </p:grpSpPr>
      <p:sp>
        <p:nvSpPr>
          <p:cNvPr id="40" name="Google Shape;40;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2" name="Google Shape;4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
        <p:cNvGrpSpPr/>
        <p:nvPr/>
      </p:nvGrpSpPr>
      <p:grpSpPr>
        <a:xfrm>
          <a:off x="0" y="0"/>
          <a:ext cx="0" cy="0"/>
          <a:chOff x="0" y="0"/>
          <a:chExt cx="0" cy="0"/>
        </a:xfrm>
      </p:grpSpPr>
      <p:sp>
        <p:nvSpPr>
          <p:cNvPr id="46" name="Google Shape;46;p4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8" name="Google Shape;4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
        <p:cNvGrpSpPr/>
        <p:nvPr/>
      </p:nvGrpSpPr>
      <p:grpSpPr>
        <a:xfrm>
          <a:off x="0" y="0"/>
          <a:ext cx="0" cy="0"/>
          <a:chOff x="0" y="0"/>
          <a:chExt cx="0" cy="0"/>
        </a:xfrm>
      </p:grpSpPr>
      <p:sp>
        <p:nvSpPr>
          <p:cNvPr id="52" name="Google Shape;52;p4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4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4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4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p4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mailto:ljhall@sdsu.edu"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afirm.fpg.unc.edu/afirm-modules"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seedsofpartnership.org/familyEmpowerment.html"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47.jp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51.jpg"/><Relationship Id="rId4" Type="http://schemas.openxmlformats.org/officeDocument/2006/relationships/image" Target="../media/image50.jp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mailto:ljhall@sdsu.edu" TargetMode="External"/><Relationship Id="rId2" Type="http://schemas.openxmlformats.org/officeDocument/2006/relationships/notesSlide" Target="../notesSlides/notesSlide49.xml"/><Relationship Id="rId1" Type="http://schemas.openxmlformats.org/officeDocument/2006/relationships/slideLayout" Target="../slideLayouts/slideLayout5.xml"/><Relationship Id="rId5" Type="http://schemas.openxmlformats.org/officeDocument/2006/relationships/image" Target="../media/image53.jpg"/><Relationship Id="rId4" Type="http://schemas.openxmlformats.org/officeDocument/2006/relationships/hyperlink" Target="mailto:slodom@unc.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health.harvard.edu/blog/a-strength-focused-approach-to-autism-2017042011607"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t1.info.ed.gov/r/?id=h6e7981,a0e4c1,a628a1"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sp>
        <p:nvSpPr>
          <p:cNvPr id="96" name="Google Shape;96;p1"/>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7" name="Google Shape;97;p1"/>
          <p:cNvSpPr txBox="1">
            <a:spLocks noGrp="1"/>
          </p:cNvSpPr>
          <p:nvPr>
            <p:ph type="title"/>
          </p:nvPr>
        </p:nvSpPr>
        <p:spPr>
          <a:xfrm>
            <a:off x="4533074" y="703328"/>
            <a:ext cx="7272681" cy="104405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Calibri"/>
              <a:buNone/>
            </a:pPr>
            <a:br>
              <a:rPr lang="en-US" sz="1100" b="1">
                <a:solidFill>
                  <a:schemeClr val="lt1"/>
                </a:solidFill>
              </a:rPr>
            </a:br>
            <a:br>
              <a:rPr lang="en-US" sz="1100" b="1">
                <a:solidFill>
                  <a:schemeClr val="lt1"/>
                </a:solidFill>
              </a:rPr>
            </a:br>
            <a:r>
              <a:rPr lang="en-US" sz="3600" b="1">
                <a:solidFill>
                  <a:schemeClr val="lt1"/>
                </a:solidFill>
                <a:latin typeface="Comic Sans MS"/>
                <a:ea typeface="Comic Sans MS"/>
                <a:cs typeface="Comic Sans MS"/>
                <a:sym typeface="Comic Sans MS"/>
              </a:rPr>
              <a:t>Using a Strength-Based Approach to Including and Supporting the Neurodivergent Young Child</a:t>
            </a:r>
            <a:br>
              <a:rPr lang="en-US" sz="3600" b="1">
                <a:solidFill>
                  <a:schemeClr val="lt1"/>
                </a:solidFill>
              </a:rPr>
            </a:br>
            <a:br>
              <a:rPr lang="en-US" sz="3600" b="1">
                <a:solidFill>
                  <a:schemeClr val="lt1"/>
                </a:solidFill>
              </a:rPr>
            </a:br>
            <a:br>
              <a:rPr lang="en-US" sz="1100" b="1">
                <a:solidFill>
                  <a:schemeClr val="lt1"/>
                </a:solidFill>
              </a:rPr>
            </a:br>
            <a:br>
              <a:rPr lang="en-US" sz="1100" b="1">
                <a:solidFill>
                  <a:schemeClr val="lt1"/>
                </a:solidFill>
              </a:rPr>
            </a:br>
            <a:endParaRPr sz="1100" b="1">
              <a:solidFill>
                <a:schemeClr val="lt1"/>
              </a:solidFill>
              <a:latin typeface="Arial Rounded"/>
              <a:ea typeface="Arial Rounded"/>
              <a:cs typeface="Arial Rounded"/>
              <a:sym typeface="Arial Rounded"/>
            </a:endParaRPr>
          </a:p>
        </p:txBody>
      </p:sp>
      <p:grpSp>
        <p:nvGrpSpPr>
          <p:cNvPr id="98" name="Google Shape;98;p1"/>
          <p:cNvGrpSpPr/>
          <p:nvPr/>
        </p:nvGrpSpPr>
        <p:grpSpPr>
          <a:xfrm>
            <a:off x="0" y="263593"/>
            <a:ext cx="1861854" cy="717514"/>
            <a:chOff x="0" y="377893"/>
            <a:chExt cx="1861854" cy="717514"/>
          </a:xfrm>
        </p:grpSpPr>
        <p:sp>
          <p:nvSpPr>
            <p:cNvPr id="99" name="Google Shape;99;p1"/>
            <p:cNvSpPr/>
            <p:nvPr/>
          </p:nvSpPr>
          <p:spPr>
            <a:xfrm>
              <a:off x="0" y="377893"/>
              <a:ext cx="1861854" cy="277779"/>
            </a:xfrm>
            <a:custGeom>
              <a:avLst/>
              <a:gdLst/>
              <a:ahLst/>
              <a:cxnLst/>
              <a:rect l="l" t="t" r="r" b="b"/>
              <a:pathLst>
                <a:path w="1861854" h="277779" extrusionOk="0">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 name="Google Shape;100;p1"/>
            <p:cNvSpPr/>
            <p:nvPr/>
          </p:nvSpPr>
          <p:spPr>
            <a:xfrm>
              <a:off x="0" y="817628"/>
              <a:ext cx="1861854" cy="277779"/>
            </a:xfrm>
            <a:custGeom>
              <a:avLst/>
              <a:gdLst/>
              <a:ahLst/>
              <a:cxnLst/>
              <a:rect l="l" t="t" r="r" b="b"/>
              <a:pathLst>
                <a:path w="1861854" h="277779" extrusionOk="0">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101" name="Google Shape;101;p1" descr="A person smiling at the camera&#10;&#10;Description automatically generated"/>
          <p:cNvPicPr preferRelativeResize="0"/>
          <p:nvPr/>
        </p:nvPicPr>
        <p:blipFill rotWithShape="1">
          <a:blip r:embed="rId3">
            <a:alphaModFix/>
          </a:blip>
          <a:srcRect r="4" b="4"/>
          <a:stretch/>
        </p:blipFill>
        <p:spPr>
          <a:xfrm>
            <a:off x="235534" y="1009050"/>
            <a:ext cx="3296556" cy="3296556"/>
          </a:xfrm>
          <a:custGeom>
            <a:avLst/>
            <a:gdLst/>
            <a:ahLst/>
            <a:cxnLst/>
            <a:rect l="l" t="t" r="r" b="b"/>
            <a:pathLst>
              <a:path w="2388070" h="2388070" extrusionOk="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noFill/>
          <a:ln>
            <a:noFill/>
          </a:ln>
        </p:spPr>
      </p:pic>
      <p:sp>
        <p:nvSpPr>
          <p:cNvPr id="102" name="Google Shape;102;p1"/>
          <p:cNvSpPr/>
          <p:nvPr/>
        </p:nvSpPr>
        <p:spPr>
          <a:xfrm>
            <a:off x="4119510" y="2210504"/>
            <a:ext cx="413564" cy="413564"/>
          </a:xfrm>
          <a:custGeom>
            <a:avLst/>
            <a:gdLst/>
            <a:ahLst/>
            <a:cxnLst/>
            <a:rect l="l" t="t" r="r" b="b"/>
            <a:pathLst>
              <a:path w="807148" h="807148" extrusionOk="0">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 name="Google Shape;103;p1"/>
          <p:cNvSpPr/>
          <p:nvPr/>
        </p:nvSpPr>
        <p:spPr>
          <a:xfrm>
            <a:off x="4119510" y="2210504"/>
            <a:ext cx="413564" cy="413564"/>
          </a:xfrm>
          <a:custGeom>
            <a:avLst/>
            <a:gdLst/>
            <a:ahLst/>
            <a:cxnLst/>
            <a:rect l="l" t="t" r="r" b="b"/>
            <a:pathLst>
              <a:path w="807148" h="807148" extrusionOk="0">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29803"/>
            </a:schemeClr>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 name="Google Shape;104;p1"/>
          <p:cNvSpPr txBox="1">
            <a:spLocks noGrp="1"/>
          </p:cNvSpPr>
          <p:nvPr>
            <p:ph type="body" idx="1"/>
          </p:nvPr>
        </p:nvSpPr>
        <p:spPr>
          <a:xfrm>
            <a:off x="6234868" y="1820369"/>
            <a:ext cx="5721598" cy="435133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548135"/>
              </a:buClr>
              <a:buSzPts val="2400"/>
              <a:buNone/>
            </a:pPr>
            <a:r>
              <a:rPr lang="en-US" sz="2400" b="1">
                <a:solidFill>
                  <a:srgbClr val="548135"/>
                </a:solidFill>
                <a:latin typeface="Arial Rounded"/>
                <a:ea typeface="Arial Rounded"/>
                <a:cs typeface="Arial Rounded"/>
                <a:sym typeface="Arial Rounded"/>
              </a:rPr>
              <a:t>March 7, 2025</a:t>
            </a:r>
            <a:endParaRPr sz="2400" b="1">
              <a:solidFill>
                <a:srgbClr val="548135"/>
              </a:solidFill>
            </a:endParaRPr>
          </a:p>
          <a:p>
            <a:pPr marL="0" lvl="0" indent="0" algn="l" rtl="0">
              <a:lnSpc>
                <a:spcPct val="90000"/>
              </a:lnSpc>
              <a:spcBef>
                <a:spcPts val="1000"/>
              </a:spcBef>
              <a:spcAft>
                <a:spcPts val="0"/>
              </a:spcAft>
              <a:buClr>
                <a:schemeClr val="lt1"/>
              </a:buClr>
              <a:buSzPts val="2400"/>
              <a:buNone/>
            </a:pPr>
            <a:br>
              <a:rPr lang="en-US" sz="2400" b="1">
                <a:solidFill>
                  <a:schemeClr val="lt1"/>
                </a:solidFill>
              </a:rPr>
            </a:br>
            <a:r>
              <a:rPr lang="en-US" sz="2400" b="1">
                <a:solidFill>
                  <a:schemeClr val="lt1"/>
                </a:solidFill>
              </a:rPr>
              <a:t>Laura J. Hall, Ph.D., </a:t>
            </a:r>
            <a:endParaRPr/>
          </a:p>
          <a:p>
            <a:pPr marL="0" lvl="0" indent="0" algn="l" rtl="0">
              <a:lnSpc>
                <a:spcPct val="90000"/>
              </a:lnSpc>
              <a:spcBef>
                <a:spcPts val="1000"/>
              </a:spcBef>
              <a:spcAft>
                <a:spcPts val="0"/>
              </a:spcAft>
              <a:buClr>
                <a:schemeClr val="lt1"/>
              </a:buClr>
              <a:buSzPts val="2400"/>
              <a:buNone/>
            </a:pPr>
            <a:r>
              <a:rPr lang="en-US" sz="2400" b="1">
                <a:solidFill>
                  <a:schemeClr val="lt1"/>
                </a:solidFill>
              </a:rPr>
              <a:t>Project PIPELINES</a:t>
            </a:r>
            <a:br>
              <a:rPr lang="en-US" sz="2400" b="1">
                <a:solidFill>
                  <a:schemeClr val="lt1"/>
                </a:solidFill>
              </a:rPr>
            </a:br>
            <a:r>
              <a:rPr lang="en-US" sz="2400" b="1">
                <a:solidFill>
                  <a:schemeClr val="lt1"/>
                </a:solidFill>
              </a:rPr>
              <a:t>San Diego State University</a:t>
            </a:r>
            <a:endParaRPr/>
          </a:p>
          <a:p>
            <a:pPr marL="0" lvl="0" indent="0" algn="l" rtl="0">
              <a:lnSpc>
                <a:spcPct val="90000"/>
              </a:lnSpc>
              <a:spcBef>
                <a:spcPts val="1000"/>
              </a:spcBef>
              <a:spcAft>
                <a:spcPts val="0"/>
              </a:spcAft>
              <a:buClr>
                <a:schemeClr val="lt1"/>
              </a:buClr>
              <a:buSzPts val="2400"/>
              <a:buNone/>
            </a:pPr>
            <a:r>
              <a:rPr lang="en-US" sz="2400" b="1" u="sng">
                <a:solidFill>
                  <a:schemeClr val="lt1"/>
                </a:solidFill>
                <a:hlinkClick r:id="rId4">
                  <a:extLst>
                    <a:ext uri="{A12FA001-AC4F-418D-AE19-62706E023703}">
                      <ahyp:hlinkClr xmlns:ahyp="http://schemas.microsoft.com/office/drawing/2018/hyperlinkcolor" val="tx"/>
                    </a:ext>
                  </a:extLst>
                </a:hlinkClick>
              </a:rPr>
              <a:t>ljhall@sdsu.edu</a:t>
            </a:r>
            <a:r>
              <a:rPr lang="en-US" sz="2400" b="1">
                <a:solidFill>
                  <a:schemeClr val="lt1"/>
                </a:solidFill>
              </a:rPr>
              <a:t> </a:t>
            </a:r>
            <a:endParaRPr/>
          </a:p>
          <a:p>
            <a:pPr marL="0" lvl="0" indent="0" algn="l" rtl="0">
              <a:lnSpc>
                <a:spcPct val="90000"/>
              </a:lnSpc>
              <a:spcBef>
                <a:spcPts val="1000"/>
              </a:spcBef>
              <a:spcAft>
                <a:spcPts val="0"/>
              </a:spcAft>
              <a:buClr>
                <a:schemeClr val="dk1"/>
              </a:buClr>
              <a:buSzPts val="2400"/>
              <a:buNone/>
            </a:pPr>
            <a:endParaRPr sz="2400" b="1">
              <a:solidFill>
                <a:schemeClr val="lt1"/>
              </a:solidFill>
            </a:endParaRPr>
          </a:p>
          <a:p>
            <a:pPr marL="0" lvl="0" indent="0" algn="l" rtl="0">
              <a:lnSpc>
                <a:spcPct val="90000"/>
              </a:lnSpc>
              <a:spcBef>
                <a:spcPts val="1000"/>
              </a:spcBef>
              <a:spcAft>
                <a:spcPts val="0"/>
              </a:spcAft>
              <a:buClr>
                <a:schemeClr val="lt1"/>
              </a:buClr>
              <a:buSzPts val="2400"/>
              <a:buNone/>
            </a:pPr>
            <a:r>
              <a:rPr lang="en-US" sz="2400" b="1">
                <a:solidFill>
                  <a:schemeClr val="lt1"/>
                </a:solidFill>
              </a:rPr>
              <a:t>Paul Luelmo, Ph.D.</a:t>
            </a:r>
            <a:endParaRPr/>
          </a:p>
          <a:p>
            <a:pPr marL="0" lvl="0" indent="0" algn="l" rtl="0">
              <a:lnSpc>
                <a:spcPct val="90000"/>
              </a:lnSpc>
              <a:spcBef>
                <a:spcPts val="1000"/>
              </a:spcBef>
              <a:spcAft>
                <a:spcPts val="0"/>
              </a:spcAft>
              <a:buClr>
                <a:schemeClr val="lt1"/>
              </a:buClr>
              <a:buSzPts val="2400"/>
              <a:buNone/>
            </a:pPr>
            <a:r>
              <a:rPr lang="en-US" sz="2400" b="1">
                <a:solidFill>
                  <a:schemeClr val="lt1"/>
                </a:solidFill>
              </a:rPr>
              <a:t>Project PIPELINES</a:t>
            </a:r>
            <a:endParaRPr/>
          </a:p>
          <a:p>
            <a:pPr marL="0" lvl="0" indent="0" algn="l" rtl="0">
              <a:lnSpc>
                <a:spcPct val="90000"/>
              </a:lnSpc>
              <a:spcBef>
                <a:spcPts val="1000"/>
              </a:spcBef>
              <a:spcAft>
                <a:spcPts val="0"/>
              </a:spcAft>
              <a:buClr>
                <a:schemeClr val="lt1"/>
              </a:buClr>
              <a:buSzPts val="2400"/>
              <a:buNone/>
            </a:pPr>
            <a:r>
              <a:rPr lang="en-US" sz="2400" b="1">
                <a:solidFill>
                  <a:schemeClr val="lt1"/>
                </a:solidFill>
              </a:rPr>
              <a:t>San Diego State University</a:t>
            </a:r>
            <a:endParaRPr/>
          </a:p>
          <a:p>
            <a:pPr marL="0" lvl="0" indent="0" algn="l" rtl="0">
              <a:lnSpc>
                <a:spcPct val="90000"/>
              </a:lnSpc>
              <a:spcBef>
                <a:spcPts val="1000"/>
              </a:spcBef>
              <a:spcAft>
                <a:spcPts val="0"/>
              </a:spcAft>
              <a:buClr>
                <a:schemeClr val="lt1"/>
              </a:buClr>
              <a:buSzPts val="2400"/>
              <a:buNone/>
            </a:pPr>
            <a:r>
              <a:rPr lang="en-US" sz="2400" b="1">
                <a:solidFill>
                  <a:schemeClr val="lt1"/>
                </a:solidFill>
              </a:rPr>
              <a:t>pluelmo@sdsu.edu</a:t>
            </a:r>
            <a:endParaRPr sz="2400" b="1">
              <a:solidFill>
                <a:schemeClr val="lt1"/>
              </a:solidFill>
            </a:endParaRPr>
          </a:p>
        </p:txBody>
      </p:sp>
      <p:grpSp>
        <p:nvGrpSpPr>
          <p:cNvPr id="105" name="Google Shape;105;p1"/>
          <p:cNvGrpSpPr/>
          <p:nvPr/>
        </p:nvGrpSpPr>
        <p:grpSpPr>
          <a:xfrm>
            <a:off x="10428634" y="5987064"/>
            <a:ext cx="1054466" cy="469689"/>
            <a:chOff x="9841624" y="4115729"/>
            <a:chExt cx="602169" cy="268223"/>
          </a:xfrm>
        </p:grpSpPr>
        <p:sp>
          <p:nvSpPr>
            <p:cNvPr id="106" name="Google Shape;106;p1"/>
            <p:cNvSpPr/>
            <p:nvPr/>
          </p:nvSpPr>
          <p:spPr>
            <a:xfrm>
              <a:off x="9841624" y="4115729"/>
              <a:ext cx="202882" cy="268223"/>
            </a:xfrm>
            <a:custGeom>
              <a:avLst/>
              <a:gdLst/>
              <a:ahLst/>
              <a:cxnLst/>
              <a:rect l="l" t="t" r="r" b="b"/>
              <a:pathLst>
                <a:path w="202882" h="268223" extrusionOk="0">
                  <a:moveTo>
                    <a:pt x="20765" y="268224"/>
                  </a:moveTo>
                  <a:lnTo>
                    <a:pt x="0" y="268224"/>
                  </a:lnTo>
                  <a:lnTo>
                    <a:pt x="182118" y="0"/>
                  </a:lnTo>
                  <a:lnTo>
                    <a:pt x="202883"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 name="Google Shape;107;p1"/>
            <p:cNvSpPr/>
            <p:nvPr/>
          </p:nvSpPr>
          <p:spPr>
            <a:xfrm>
              <a:off x="9941445" y="4115729"/>
              <a:ext cx="202882" cy="268223"/>
            </a:xfrm>
            <a:custGeom>
              <a:avLst/>
              <a:gdLst/>
              <a:ahLst/>
              <a:cxnLst/>
              <a:rect l="l" t="t" r="r" b="b"/>
              <a:pathLst>
                <a:path w="202882" h="268223" extrusionOk="0">
                  <a:moveTo>
                    <a:pt x="20765" y="268224"/>
                  </a:moveTo>
                  <a:lnTo>
                    <a:pt x="0" y="268224"/>
                  </a:lnTo>
                  <a:lnTo>
                    <a:pt x="182118" y="0"/>
                  </a:lnTo>
                  <a:lnTo>
                    <a:pt x="202883"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 name="Google Shape;108;p1"/>
            <p:cNvSpPr/>
            <p:nvPr/>
          </p:nvSpPr>
          <p:spPr>
            <a:xfrm>
              <a:off x="10041267" y="4115729"/>
              <a:ext cx="202882" cy="268223"/>
            </a:xfrm>
            <a:custGeom>
              <a:avLst/>
              <a:gdLst/>
              <a:ahLst/>
              <a:cxnLst/>
              <a:rect l="l" t="t" r="r" b="b"/>
              <a:pathLst>
                <a:path w="202882" h="268223" extrusionOk="0">
                  <a:moveTo>
                    <a:pt x="20669" y="268224"/>
                  </a:moveTo>
                  <a:lnTo>
                    <a:pt x="0" y="268224"/>
                  </a:lnTo>
                  <a:lnTo>
                    <a:pt x="182118" y="0"/>
                  </a:lnTo>
                  <a:lnTo>
                    <a:pt x="202883"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 name="Google Shape;109;p1"/>
            <p:cNvSpPr/>
            <p:nvPr/>
          </p:nvSpPr>
          <p:spPr>
            <a:xfrm>
              <a:off x="10141090" y="4115729"/>
              <a:ext cx="202882" cy="268223"/>
            </a:xfrm>
            <a:custGeom>
              <a:avLst/>
              <a:gdLst/>
              <a:ahLst/>
              <a:cxnLst/>
              <a:rect l="l" t="t" r="r" b="b"/>
              <a:pathLst>
                <a:path w="202882" h="268223" extrusionOk="0">
                  <a:moveTo>
                    <a:pt x="20669" y="268224"/>
                  </a:moveTo>
                  <a:lnTo>
                    <a:pt x="0" y="268224"/>
                  </a:lnTo>
                  <a:lnTo>
                    <a:pt x="182118" y="0"/>
                  </a:lnTo>
                  <a:lnTo>
                    <a:pt x="202883"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110;p1"/>
            <p:cNvSpPr/>
            <p:nvPr/>
          </p:nvSpPr>
          <p:spPr>
            <a:xfrm>
              <a:off x="10240911" y="4115729"/>
              <a:ext cx="202882" cy="268223"/>
            </a:xfrm>
            <a:custGeom>
              <a:avLst/>
              <a:gdLst/>
              <a:ahLst/>
              <a:cxnLst/>
              <a:rect l="l" t="t" r="r" b="b"/>
              <a:pathLst>
                <a:path w="202882" h="268223" extrusionOk="0">
                  <a:moveTo>
                    <a:pt x="20669" y="268224"/>
                  </a:moveTo>
                  <a:lnTo>
                    <a:pt x="0" y="268224"/>
                  </a:lnTo>
                  <a:lnTo>
                    <a:pt x="182118" y="0"/>
                  </a:lnTo>
                  <a:lnTo>
                    <a:pt x="202883"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111" name="Google Shape;111;p1"/>
          <p:cNvPicPr preferRelativeResize="0"/>
          <p:nvPr/>
        </p:nvPicPr>
        <p:blipFill>
          <a:blip r:embed="rId5">
            <a:alphaModFix/>
          </a:blip>
          <a:stretch>
            <a:fillRect/>
          </a:stretch>
        </p:blipFill>
        <p:spPr>
          <a:xfrm>
            <a:off x="3021925" y="4248725"/>
            <a:ext cx="2843974" cy="2388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8"/>
          <p:cNvSpPr txBox="1">
            <a:spLocks noGrp="1"/>
          </p:cNvSpPr>
          <p:nvPr>
            <p:ph type="title"/>
          </p:nvPr>
        </p:nvSpPr>
        <p:spPr>
          <a:xfrm>
            <a:off x="838200" y="1"/>
            <a:ext cx="10515600" cy="97436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48135"/>
              </a:buClr>
              <a:buSzPts val="4400"/>
              <a:buFont typeface="Arial"/>
              <a:buNone/>
            </a:pPr>
            <a:r>
              <a:rPr lang="en-US" b="1">
                <a:solidFill>
                  <a:srgbClr val="548135"/>
                </a:solidFill>
                <a:latin typeface="Arial"/>
                <a:ea typeface="Arial"/>
                <a:cs typeface="Arial"/>
                <a:sym typeface="Arial"/>
              </a:rPr>
              <a:t>Common Characteristics</a:t>
            </a:r>
            <a:endParaRPr/>
          </a:p>
        </p:txBody>
      </p:sp>
      <p:graphicFrame>
        <p:nvGraphicFramePr>
          <p:cNvPr id="185" name="Google Shape;185;p8"/>
          <p:cNvGraphicFramePr/>
          <p:nvPr/>
        </p:nvGraphicFramePr>
        <p:xfrm>
          <a:off x="270164" y="768927"/>
          <a:ext cx="11766925" cy="5869225"/>
        </p:xfrm>
        <a:graphic>
          <a:graphicData uri="http://schemas.openxmlformats.org/drawingml/2006/table">
            <a:tbl>
              <a:tblPr firstRow="1" bandRow="1">
                <a:noFill/>
                <a:tableStyleId>{ADE75939-8DAA-4139-B85B-38FA63D80848}</a:tableStyleId>
              </a:tblPr>
              <a:tblGrid>
                <a:gridCol w="2904825">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gridCol w="3518225">
                  <a:extLst>
                    <a:ext uri="{9D8B030D-6E8A-4147-A177-3AD203B41FA5}">
                      <a16:colId xmlns:a16="http://schemas.microsoft.com/office/drawing/2014/main" val="20002"/>
                    </a:ext>
                  </a:extLst>
                </a:gridCol>
                <a:gridCol w="2143475">
                  <a:extLst>
                    <a:ext uri="{9D8B030D-6E8A-4147-A177-3AD203B41FA5}">
                      <a16:colId xmlns:a16="http://schemas.microsoft.com/office/drawing/2014/main" val="20003"/>
                    </a:ext>
                  </a:extLst>
                </a:gridCol>
              </a:tblGrid>
              <a:tr h="960600">
                <a:tc>
                  <a:txBody>
                    <a:bodyPr/>
                    <a:lstStyle/>
                    <a:p>
                      <a:pPr marL="0" marR="0" lvl="0" indent="0" algn="ctr" rtl="0">
                        <a:spcBef>
                          <a:spcPts val="0"/>
                        </a:spcBef>
                        <a:spcAft>
                          <a:spcPts val="0"/>
                        </a:spcAft>
                        <a:buNone/>
                      </a:pPr>
                      <a:r>
                        <a:rPr lang="en-US" sz="2400" u="none" strike="noStrike" cap="none"/>
                        <a:t>Strengths</a:t>
                      </a:r>
                      <a:endParaRPr/>
                    </a:p>
                  </a:txBody>
                  <a:tcPr marL="91450" marR="91450" marT="45725" marB="45725"/>
                </a:tc>
                <a:tc>
                  <a:txBody>
                    <a:bodyPr/>
                    <a:lstStyle/>
                    <a:p>
                      <a:pPr marL="0" marR="0" lvl="0" indent="0" algn="ctr" rtl="0">
                        <a:spcBef>
                          <a:spcPts val="0"/>
                        </a:spcBef>
                        <a:spcAft>
                          <a:spcPts val="0"/>
                        </a:spcAft>
                        <a:buNone/>
                      </a:pPr>
                      <a:r>
                        <a:rPr lang="en-US" sz="2400" u="none" strike="noStrike" cap="none"/>
                        <a:t>Contributions</a:t>
                      </a:r>
                      <a:endParaRPr/>
                    </a:p>
                  </a:txBody>
                  <a:tcPr marL="91450" marR="91450" marT="45725" marB="45725"/>
                </a:tc>
                <a:tc>
                  <a:txBody>
                    <a:bodyPr/>
                    <a:lstStyle/>
                    <a:p>
                      <a:pPr marL="0" marR="0" lvl="0" indent="0" algn="ctr" rtl="0">
                        <a:spcBef>
                          <a:spcPts val="0"/>
                        </a:spcBef>
                        <a:spcAft>
                          <a:spcPts val="0"/>
                        </a:spcAft>
                        <a:buNone/>
                      </a:pPr>
                      <a:r>
                        <a:rPr lang="en-US" sz="2400" u="none" strike="noStrike" cap="none"/>
                        <a:t>Challenges</a:t>
                      </a:r>
                      <a:endParaRPr/>
                    </a:p>
                  </a:txBody>
                  <a:tcPr marL="91450" marR="91450" marT="45725" marB="45725"/>
                </a:tc>
                <a:tc>
                  <a:txBody>
                    <a:bodyPr/>
                    <a:lstStyle/>
                    <a:p>
                      <a:pPr marL="0" marR="0" lvl="0" indent="0" algn="ctr" rtl="0">
                        <a:spcBef>
                          <a:spcPts val="0"/>
                        </a:spcBef>
                        <a:spcAft>
                          <a:spcPts val="0"/>
                        </a:spcAft>
                        <a:buNone/>
                      </a:pPr>
                      <a:r>
                        <a:rPr lang="en-US" sz="2000" u="none" strike="noStrike" cap="none"/>
                        <a:t>Evidence-based Practices &amp; Supports</a:t>
                      </a:r>
                      <a:endParaRPr/>
                    </a:p>
                  </a:txBody>
                  <a:tcPr marL="91450" marR="91450" marT="45725" marB="45725"/>
                </a:tc>
                <a:extLst>
                  <a:ext uri="{0D108BD9-81ED-4DB2-BD59-A6C34878D82A}">
                    <a16:rowId xmlns:a16="http://schemas.microsoft.com/office/drawing/2014/main" val="10000"/>
                  </a:ext>
                </a:extLst>
              </a:tr>
              <a:tr h="1484550">
                <a:tc>
                  <a:txBody>
                    <a:bodyPr/>
                    <a:lstStyle/>
                    <a:p>
                      <a:pPr marL="0" marR="0" lvl="0" indent="0" algn="l" rtl="0">
                        <a:lnSpc>
                          <a:spcPct val="100000"/>
                        </a:lnSpc>
                        <a:spcBef>
                          <a:spcPts val="0"/>
                        </a:spcBef>
                        <a:spcAft>
                          <a:spcPts val="0"/>
                        </a:spcAft>
                        <a:buClr>
                          <a:schemeClr val="dk1"/>
                        </a:buClr>
                        <a:buSzPts val="3200"/>
                        <a:buFont typeface="Calibri"/>
                        <a:buNone/>
                      </a:pPr>
                      <a:r>
                        <a:rPr lang="en-US" sz="3200" b="1" u="none" strike="noStrike" cap="none"/>
                        <a:t>Follows rules- preference for Routine</a:t>
                      </a:r>
                      <a:endParaRPr/>
                    </a:p>
                  </a:txBody>
                  <a:tcPr marL="91450" marR="91450" marT="45725" marB="45725"/>
                </a:tc>
                <a:tc>
                  <a:txBody>
                    <a:bodyPr/>
                    <a:lstStyle/>
                    <a:p>
                      <a:pPr marL="0" marR="0" lvl="0" indent="0" algn="l" rtl="0">
                        <a:spcBef>
                          <a:spcPts val="0"/>
                        </a:spcBef>
                        <a:spcAft>
                          <a:spcPts val="0"/>
                        </a:spcAft>
                        <a:buNone/>
                      </a:pPr>
                      <a:r>
                        <a:rPr lang="en-US" sz="3200" b="1" u="none" strike="noStrike" cap="none"/>
                        <a:t>Tour guide, Chef, Farm management</a:t>
                      </a:r>
                      <a:endParaRPr/>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r h="651875">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2000" b="1"/>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2"/>
                  </a:ext>
                </a:extLst>
              </a:tr>
              <a:tr h="436625">
                <a:tc>
                  <a:txBody>
                    <a:bodyPr/>
                    <a:lstStyle/>
                    <a:p>
                      <a:pPr marL="0" marR="0" lvl="0" indent="0" algn="l" rtl="0">
                        <a:lnSpc>
                          <a:spcPct val="100000"/>
                        </a:lnSpc>
                        <a:spcBef>
                          <a:spcPts val="0"/>
                        </a:spcBef>
                        <a:spcAft>
                          <a:spcPts val="0"/>
                        </a:spcAft>
                        <a:buClr>
                          <a:schemeClr val="dk1"/>
                        </a:buClr>
                        <a:buSzPts val="2400"/>
                        <a:buFont typeface="Calibri"/>
                        <a:buNone/>
                      </a:pPr>
                      <a:endParaRPr sz="2400" b="1"/>
                    </a:p>
                  </a:txBody>
                  <a:tcPr marL="91450" marR="91450" marT="45725" marB="45725"/>
                </a:tc>
                <a:tc>
                  <a:txBody>
                    <a:bodyPr/>
                    <a:lstStyle/>
                    <a:p>
                      <a:pPr marL="0" marR="0" lvl="0" indent="0" algn="l" rtl="0">
                        <a:spcBef>
                          <a:spcPts val="0"/>
                        </a:spcBef>
                        <a:spcAft>
                          <a:spcPts val="0"/>
                        </a:spcAft>
                        <a:buNone/>
                      </a:pPr>
                      <a:endParaRPr sz="2000" b="1"/>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3"/>
                  </a:ext>
                </a:extLst>
              </a:tr>
              <a:tr h="651875">
                <a:tc>
                  <a:txBody>
                    <a:bodyPr/>
                    <a:lstStyle/>
                    <a:p>
                      <a:pPr marL="0" marR="0" lvl="0" indent="0" algn="l" rtl="0">
                        <a:lnSpc>
                          <a:spcPct val="100000"/>
                        </a:lnSpc>
                        <a:spcBef>
                          <a:spcPts val="0"/>
                        </a:spcBef>
                        <a:spcAft>
                          <a:spcPts val="0"/>
                        </a:spcAft>
                        <a:buClr>
                          <a:schemeClr val="dk1"/>
                        </a:buClr>
                        <a:buSzPts val="2400"/>
                        <a:buFont typeface="Calibri"/>
                        <a:buNone/>
                      </a:pPr>
                      <a:endParaRPr sz="2400" b="1"/>
                    </a:p>
                  </a:txBody>
                  <a:tcPr marL="91450" marR="91450" marT="45725" marB="45725"/>
                </a:tc>
                <a:tc>
                  <a:txBody>
                    <a:bodyPr/>
                    <a:lstStyle/>
                    <a:p>
                      <a:pPr marL="0" marR="0" lvl="0" indent="0" algn="l" rtl="0">
                        <a:spcBef>
                          <a:spcPts val="0"/>
                        </a:spcBef>
                        <a:spcAft>
                          <a:spcPts val="0"/>
                        </a:spcAft>
                        <a:buNone/>
                      </a:pPr>
                      <a:endParaRPr sz="2000" b="1"/>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4"/>
                  </a:ext>
                </a:extLst>
              </a:tr>
              <a:tr h="899175">
                <a:tc>
                  <a:txBody>
                    <a:bodyPr/>
                    <a:lstStyle/>
                    <a:p>
                      <a:pPr marL="0" marR="0" lvl="0" indent="0" algn="l" rtl="0">
                        <a:lnSpc>
                          <a:spcPct val="100000"/>
                        </a:lnSpc>
                        <a:spcBef>
                          <a:spcPts val="0"/>
                        </a:spcBef>
                        <a:spcAft>
                          <a:spcPts val="0"/>
                        </a:spcAft>
                        <a:buClr>
                          <a:schemeClr val="dk1"/>
                        </a:buClr>
                        <a:buSzPts val="2400"/>
                        <a:buFont typeface="Calibri"/>
                        <a:buNone/>
                      </a:pPr>
                      <a:endParaRPr sz="2400" b="1"/>
                    </a:p>
                  </a:txBody>
                  <a:tcPr marL="91450" marR="91450" marT="45725" marB="45725"/>
                </a:tc>
                <a:tc>
                  <a:txBody>
                    <a:bodyPr/>
                    <a:lstStyle/>
                    <a:p>
                      <a:pPr marL="0" marR="0" lvl="0" indent="0" algn="l" rtl="0">
                        <a:spcBef>
                          <a:spcPts val="0"/>
                        </a:spcBef>
                        <a:spcAft>
                          <a:spcPts val="0"/>
                        </a:spcAft>
                        <a:buNone/>
                      </a:pPr>
                      <a:endParaRPr sz="2000" b="1"/>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5"/>
                  </a:ext>
                </a:extLst>
              </a:tr>
              <a:tr h="648750">
                <a:tc>
                  <a:txBody>
                    <a:bodyPr/>
                    <a:lstStyle/>
                    <a:p>
                      <a:pPr marL="0" marR="0" lvl="0" indent="0" algn="l" rtl="0">
                        <a:lnSpc>
                          <a:spcPct val="100000"/>
                        </a:lnSpc>
                        <a:spcBef>
                          <a:spcPts val="0"/>
                        </a:spcBef>
                        <a:spcAft>
                          <a:spcPts val="0"/>
                        </a:spcAft>
                        <a:buClr>
                          <a:schemeClr val="dk1"/>
                        </a:buClr>
                        <a:buSzPts val="2400"/>
                        <a:buFont typeface="Calibri"/>
                        <a:buNone/>
                      </a:pPr>
                      <a:endParaRPr sz="2400" b="1"/>
                    </a:p>
                  </a:txBody>
                  <a:tcPr marL="91450" marR="91450" marT="45725" marB="45725"/>
                </a:tc>
                <a:tc>
                  <a:txBody>
                    <a:bodyPr/>
                    <a:lstStyle/>
                    <a:p>
                      <a:pPr marL="0" marR="0" lvl="0" indent="0" algn="l" rtl="0">
                        <a:spcBef>
                          <a:spcPts val="0"/>
                        </a:spcBef>
                        <a:spcAft>
                          <a:spcPts val="0"/>
                        </a:spcAft>
                        <a:buNone/>
                      </a:pPr>
                      <a:endParaRPr sz="2000" b="1"/>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6"/>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9"/>
          <p:cNvSpPr txBox="1">
            <a:spLocks noGrp="1"/>
          </p:cNvSpPr>
          <p:nvPr>
            <p:ph type="title"/>
          </p:nvPr>
        </p:nvSpPr>
        <p:spPr>
          <a:xfrm>
            <a:off x="838200" y="1"/>
            <a:ext cx="10515600" cy="97436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48135"/>
              </a:buClr>
              <a:buSzPts val="4400"/>
              <a:buFont typeface="Arial"/>
              <a:buNone/>
            </a:pPr>
            <a:r>
              <a:rPr lang="en-US" b="1">
                <a:solidFill>
                  <a:srgbClr val="548135"/>
                </a:solidFill>
                <a:latin typeface="Arial"/>
                <a:ea typeface="Arial"/>
                <a:cs typeface="Arial"/>
                <a:sym typeface="Arial"/>
              </a:rPr>
              <a:t>Common Characteristics</a:t>
            </a:r>
            <a:endParaRPr/>
          </a:p>
        </p:txBody>
      </p:sp>
      <p:graphicFrame>
        <p:nvGraphicFramePr>
          <p:cNvPr id="192" name="Google Shape;192;p9"/>
          <p:cNvGraphicFramePr/>
          <p:nvPr/>
        </p:nvGraphicFramePr>
        <p:xfrm>
          <a:off x="270164" y="768927"/>
          <a:ext cx="11766925" cy="5922895"/>
        </p:xfrm>
        <a:graphic>
          <a:graphicData uri="http://schemas.openxmlformats.org/drawingml/2006/table">
            <a:tbl>
              <a:tblPr firstRow="1" bandRow="1">
                <a:noFill/>
                <a:tableStyleId>{ADE75939-8DAA-4139-B85B-38FA63D80848}</a:tableStyleId>
              </a:tblPr>
              <a:tblGrid>
                <a:gridCol w="3438225">
                  <a:extLst>
                    <a:ext uri="{9D8B030D-6E8A-4147-A177-3AD203B41FA5}">
                      <a16:colId xmlns:a16="http://schemas.microsoft.com/office/drawing/2014/main" val="20000"/>
                    </a:ext>
                  </a:extLst>
                </a:gridCol>
                <a:gridCol w="3098800">
                  <a:extLst>
                    <a:ext uri="{9D8B030D-6E8A-4147-A177-3AD203B41FA5}">
                      <a16:colId xmlns:a16="http://schemas.microsoft.com/office/drawing/2014/main" val="20001"/>
                    </a:ext>
                  </a:extLst>
                </a:gridCol>
                <a:gridCol w="3086425">
                  <a:extLst>
                    <a:ext uri="{9D8B030D-6E8A-4147-A177-3AD203B41FA5}">
                      <a16:colId xmlns:a16="http://schemas.microsoft.com/office/drawing/2014/main" val="20002"/>
                    </a:ext>
                  </a:extLst>
                </a:gridCol>
                <a:gridCol w="2143475">
                  <a:extLst>
                    <a:ext uri="{9D8B030D-6E8A-4147-A177-3AD203B41FA5}">
                      <a16:colId xmlns:a16="http://schemas.microsoft.com/office/drawing/2014/main" val="20003"/>
                    </a:ext>
                  </a:extLst>
                </a:gridCol>
              </a:tblGrid>
              <a:tr h="942925">
                <a:tc>
                  <a:txBody>
                    <a:bodyPr/>
                    <a:lstStyle/>
                    <a:p>
                      <a:pPr marL="0" marR="0" lvl="0" indent="0" algn="ctr" rtl="0">
                        <a:spcBef>
                          <a:spcPts val="0"/>
                        </a:spcBef>
                        <a:spcAft>
                          <a:spcPts val="0"/>
                        </a:spcAft>
                        <a:buNone/>
                      </a:pPr>
                      <a:r>
                        <a:rPr lang="en-US" sz="2400"/>
                        <a:t>Strengths</a:t>
                      </a:r>
                      <a:endParaRPr/>
                    </a:p>
                  </a:txBody>
                  <a:tcPr marL="91450" marR="91450" marT="45725" marB="45725"/>
                </a:tc>
                <a:tc>
                  <a:txBody>
                    <a:bodyPr/>
                    <a:lstStyle/>
                    <a:p>
                      <a:pPr marL="0" marR="0" lvl="0" indent="0" algn="ctr" rtl="0">
                        <a:spcBef>
                          <a:spcPts val="0"/>
                        </a:spcBef>
                        <a:spcAft>
                          <a:spcPts val="0"/>
                        </a:spcAft>
                        <a:buNone/>
                      </a:pPr>
                      <a:r>
                        <a:rPr lang="en-US" sz="2400"/>
                        <a:t>Contributions</a:t>
                      </a:r>
                      <a:endParaRPr/>
                    </a:p>
                  </a:txBody>
                  <a:tcPr marL="91450" marR="91450" marT="45725" marB="45725"/>
                </a:tc>
                <a:tc>
                  <a:txBody>
                    <a:bodyPr/>
                    <a:lstStyle/>
                    <a:p>
                      <a:pPr marL="0" marR="0" lvl="0" indent="0" algn="ctr" rtl="0">
                        <a:spcBef>
                          <a:spcPts val="0"/>
                        </a:spcBef>
                        <a:spcAft>
                          <a:spcPts val="0"/>
                        </a:spcAft>
                        <a:buNone/>
                      </a:pPr>
                      <a:r>
                        <a:rPr lang="en-US" sz="2400"/>
                        <a:t>Challenges</a:t>
                      </a:r>
                      <a:endParaRPr/>
                    </a:p>
                  </a:txBody>
                  <a:tcPr marL="91450" marR="91450" marT="45725" marB="45725"/>
                </a:tc>
                <a:tc>
                  <a:txBody>
                    <a:bodyPr/>
                    <a:lstStyle/>
                    <a:p>
                      <a:pPr marL="0" marR="0" lvl="0" indent="0" algn="ctr" rtl="0">
                        <a:spcBef>
                          <a:spcPts val="0"/>
                        </a:spcBef>
                        <a:spcAft>
                          <a:spcPts val="0"/>
                        </a:spcAft>
                        <a:buNone/>
                      </a:pPr>
                      <a:r>
                        <a:rPr lang="en-US" sz="2000"/>
                        <a:t>Evidence-based Practices &amp; Supports</a:t>
                      </a:r>
                      <a:endParaRPr/>
                    </a:p>
                  </a:txBody>
                  <a:tcPr marL="91450" marR="91450" marT="45725" marB="45725"/>
                </a:tc>
                <a:extLst>
                  <a:ext uri="{0D108BD9-81ED-4DB2-BD59-A6C34878D82A}">
                    <a16:rowId xmlns:a16="http://schemas.microsoft.com/office/drawing/2014/main" val="10000"/>
                  </a:ext>
                </a:extLst>
              </a:tr>
              <a:tr h="771500">
                <a:tc>
                  <a:txBody>
                    <a:bodyPr/>
                    <a:lstStyle/>
                    <a:p>
                      <a:pPr marL="0" marR="0" lvl="0" indent="0" algn="l" rtl="0">
                        <a:lnSpc>
                          <a:spcPct val="100000"/>
                        </a:lnSpc>
                        <a:spcBef>
                          <a:spcPts val="0"/>
                        </a:spcBef>
                        <a:spcAft>
                          <a:spcPts val="0"/>
                        </a:spcAft>
                        <a:buClr>
                          <a:schemeClr val="dk1"/>
                        </a:buClr>
                        <a:buSzPts val="2400"/>
                        <a:buFont typeface="Calibri"/>
                        <a:buNone/>
                      </a:pPr>
                      <a:r>
                        <a:rPr lang="en-US" sz="2400" b="1"/>
                        <a:t>Follows rules- preference for Routine</a:t>
                      </a:r>
                      <a:endParaRPr/>
                    </a:p>
                  </a:txBody>
                  <a:tcPr marL="91450" marR="91450" marT="45725" marB="45725"/>
                </a:tc>
                <a:tc>
                  <a:txBody>
                    <a:bodyPr/>
                    <a:lstStyle/>
                    <a:p>
                      <a:pPr marL="0" marR="0" lvl="0" indent="0" algn="l" rtl="0">
                        <a:spcBef>
                          <a:spcPts val="0"/>
                        </a:spcBef>
                        <a:spcAft>
                          <a:spcPts val="0"/>
                        </a:spcAft>
                        <a:buNone/>
                      </a:pPr>
                      <a:r>
                        <a:rPr lang="en-US" sz="2000" b="1"/>
                        <a:t>Tour guide, Chief, Farm management</a:t>
                      </a:r>
                      <a:endParaRPr/>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r h="1457250">
                <a:tc>
                  <a:txBody>
                    <a:bodyPr/>
                    <a:lstStyle/>
                    <a:p>
                      <a:pPr marL="0" marR="0" lvl="0" indent="0" algn="l" rtl="0">
                        <a:spcBef>
                          <a:spcPts val="0"/>
                        </a:spcBef>
                        <a:spcAft>
                          <a:spcPts val="0"/>
                        </a:spcAft>
                        <a:buNone/>
                      </a:pPr>
                      <a:r>
                        <a:rPr lang="en-US" sz="3200" b="1"/>
                        <a:t>Sustained focused attention to interests</a:t>
                      </a:r>
                      <a:endParaRPr/>
                    </a:p>
                  </a:txBody>
                  <a:tcPr marL="91450" marR="91450" marT="45725" marB="45725"/>
                </a:tc>
                <a:tc>
                  <a:txBody>
                    <a:bodyPr/>
                    <a:lstStyle/>
                    <a:p>
                      <a:pPr marL="0" marR="0" lvl="0" indent="0" algn="l" rtl="0">
                        <a:spcBef>
                          <a:spcPts val="0"/>
                        </a:spcBef>
                        <a:spcAft>
                          <a:spcPts val="0"/>
                        </a:spcAft>
                        <a:buNone/>
                      </a:pPr>
                      <a:r>
                        <a:rPr lang="en-US" sz="3200" b="1"/>
                        <a:t>Rail system manager</a:t>
                      </a:r>
                      <a:endParaRPr/>
                    </a:p>
                    <a:p>
                      <a:pPr marL="0" marR="0" lvl="0" indent="0" algn="l" rtl="0">
                        <a:spcBef>
                          <a:spcPts val="0"/>
                        </a:spcBef>
                        <a:spcAft>
                          <a:spcPts val="0"/>
                        </a:spcAft>
                        <a:buNone/>
                      </a:pPr>
                      <a:r>
                        <a:rPr lang="en-US" sz="3200" b="1"/>
                        <a:t>Security officer</a:t>
                      </a:r>
                      <a:endParaRPr/>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2"/>
                  </a:ext>
                </a:extLst>
              </a:tr>
              <a:tr h="428600">
                <a:tc>
                  <a:txBody>
                    <a:bodyPr/>
                    <a:lstStyle/>
                    <a:p>
                      <a:pPr marL="0" marR="0" lvl="0" indent="0" algn="l" rtl="0">
                        <a:lnSpc>
                          <a:spcPct val="100000"/>
                        </a:lnSpc>
                        <a:spcBef>
                          <a:spcPts val="0"/>
                        </a:spcBef>
                        <a:spcAft>
                          <a:spcPts val="0"/>
                        </a:spcAft>
                        <a:buClr>
                          <a:schemeClr val="dk1"/>
                        </a:buClr>
                        <a:buSzPts val="2400"/>
                        <a:buFont typeface="Calibri"/>
                        <a:buNone/>
                      </a:pPr>
                      <a:endParaRPr sz="2400" b="1"/>
                    </a:p>
                  </a:txBody>
                  <a:tcPr marL="91450" marR="91450" marT="45725" marB="45725"/>
                </a:tc>
                <a:tc>
                  <a:txBody>
                    <a:bodyPr/>
                    <a:lstStyle/>
                    <a:p>
                      <a:pPr marL="0" marR="0" lvl="0" indent="0" algn="l" rtl="0">
                        <a:spcBef>
                          <a:spcPts val="0"/>
                        </a:spcBef>
                        <a:spcAft>
                          <a:spcPts val="0"/>
                        </a:spcAft>
                        <a:buNone/>
                      </a:pPr>
                      <a:endParaRPr sz="2000" b="1"/>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3"/>
                  </a:ext>
                </a:extLst>
              </a:tr>
              <a:tr h="617075">
                <a:tc>
                  <a:txBody>
                    <a:bodyPr/>
                    <a:lstStyle/>
                    <a:p>
                      <a:pPr marL="0" marR="0" lvl="0" indent="0" algn="l" rtl="0">
                        <a:lnSpc>
                          <a:spcPct val="100000"/>
                        </a:lnSpc>
                        <a:spcBef>
                          <a:spcPts val="0"/>
                        </a:spcBef>
                        <a:spcAft>
                          <a:spcPts val="0"/>
                        </a:spcAft>
                        <a:buClr>
                          <a:schemeClr val="dk1"/>
                        </a:buClr>
                        <a:buSzPts val="2400"/>
                        <a:buFont typeface="Calibri"/>
                        <a:buNone/>
                      </a:pPr>
                      <a:endParaRPr sz="2400" b="1"/>
                    </a:p>
                  </a:txBody>
                  <a:tcPr marL="91450" marR="91450" marT="45725" marB="45725"/>
                </a:tc>
                <a:tc>
                  <a:txBody>
                    <a:bodyPr/>
                    <a:lstStyle/>
                    <a:p>
                      <a:pPr marL="0" marR="0" lvl="0" indent="0" algn="l" rtl="0">
                        <a:spcBef>
                          <a:spcPts val="0"/>
                        </a:spcBef>
                        <a:spcAft>
                          <a:spcPts val="0"/>
                        </a:spcAft>
                        <a:buNone/>
                      </a:pPr>
                      <a:endParaRPr sz="2000" b="1"/>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4"/>
                  </a:ext>
                </a:extLst>
              </a:tr>
              <a:tr h="851175">
                <a:tc>
                  <a:txBody>
                    <a:bodyPr/>
                    <a:lstStyle/>
                    <a:p>
                      <a:pPr marL="0" marR="0" lvl="0" indent="0" algn="l" rtl="0">
                        <a:lnSpc>
                          <a:spcPct val="100000"/>
                        </a:lnSpc>
                        <a:spcBef>
                          <a:spcPts val="0"/>
                        </a:spcBef>
                        <a:spcAft>
                          <a:spcPts val="0"/>
                        </a:spcAft>
                        <a:buClr>
                          <a:schemeClr val="dk1"/>
                        </a:buClr>
                        <a:buSzPts val="2400"/>
                        <a:buFont typeface="Calibri"/>
                        <a:buNone/>
                      </a:pPr>
                      <a:endParaRPr sz="2400" b="1"/>
                    </a:p>
                  </a:txBody>
                  <a:tcPr marL="91450" marR="91450" marT="45725" marB="45725"/>
                </a:tc>
                <a:tc>
                  <a:txBody>
                    <a:bodyPr/>
                    <a:lstStyle/>
                    <a:p>
                      <a:pPr marL="0" marR="0" lvl="0" indent="0" algn="l" rtl="0">
                        <a:spcBef>
                          <a:spcPts val="0"/>
                        </a:spcBef>
                        <a:spcAft>
                          <a:spcPts val="0"/>
                        </a:spcAft>
                        <a:buNone/>
                      </a:pPr>
                      <a:endParaRPr sz="2000" b="1"/>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5"/>
                  </a:ext>
                </a:extLst>
              </a:tr>
              <a:tr h="614125">
                <a:tc>
                  <a:txBody>
                    <a:bodyPr/>
                    <a:lstStyle/>
                    <a:p>
                      <a:pPr marL="0" marR="0" lvl="0" indent="0" algn="l" rtl="0">
                        <a:lnSpc>
                          <a:spcPct val="100000"/>
                        </a:lnSpc>
                        <a:spcBef>
                          <a:spcPts val="0"/>
                        </a:spcBef>
                        <a:spcAft>
                          <a:spcPts val="0"/>
                        </a:spcAft>
                        <a:buClr>
                          <a:schemeClr val="dk1"/>
                        </a:buClr>
                        <a:buSzPts val="2400"/>
                        <a:buFont typeface="Calibri"/>
                        <a:buNone/>
                      </a:pPr>
                      <a:endParaRPr sz="2400" b="1"/>
                    </a:p>
                  </a:txBody>
                  <a:tcPr marL="91450" marR="91450" marT="45725" marB="45725"/>
                </a:tc>
                <a:tc>
                  <a:txBody>
                    <a:bodyPr/>
                    <a:lstStyle/>
                    <a:p>
                      <a:pPr marL="0" marR="0" lvl="0" indent="0" algn="l" rtl="0">
                        <a:spcBef>
                          <a:spcPts val="0"/>
                        </a:spcBef>
                        <a:spcAft>
                          <a:spcPts val="0"/>
                        </a:spcAft>
                        <a:buNone/>
                      </a:pPr>
                      <a:endParaRPr sz="2000" b="1"/>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6"/>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0"/>
          <p:cNvSpPr txBox="1">
            <a:spLocks noGrp="1"/>
          </p:cNvSpPr>
          <p:nvPr>
            <p:ph type="title"/>
          </p:nvPr>
        </p:nvSpPr>
        <p:spPr>
          <a:xfrm>
            <a:off x="838200" y="1"/>
            <a:ext cx="10515600" cy="97436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48135"/>
              </a:buClr>
              <a:buSzPts val="4400"/>
              <a:buFont typeface="Arial"/>
              <a:buNone/>
            </a:pPr>
            <a:r>
              <a:rPr lang="en-US" b="1">
                <a:solidFill>
                  <a:srgbClr val="548135"/>
                </a:solidFill>
                <a:latin typeface="Arial"/>
                <a:ea typeface="Arial"/>
                <a:cs typeface="Arial"/>
                <a:sym typeface="Arial"/>
              </a:rPr>
              <a:t>Common Characteristics</a:t>
            </a:r>
            <a:endParaRPr/>
          </a:p>
        </p:txBody>
      </p:sp>
      <p:graphicFrame>
        <p:nvGraphicFramePr>
          <p:cNvPr id="199" name="Google Shape;199;p10"/>
          <p:cNvGraphicFramePr/>
          <p:nvPr/>
        </p:nvGraphicFramePr>
        <p:xfrm>
          <a:off x="270164" y="768927"/>
          <a:ext cx="11766925" cy="5936550"/>
        </p:xfrm>
        <a:graphic>
          <a:graphicData uri="http://schemas.openxmlformats.org/drawingml/2006/table">
            <a:tbl>
              <a:tblPr firstRow="1" bandRow="1">
                <a:noFill/>
                <a:tableStyleId>{ADE75939-8DAA-4139-B85B-38FA63D80848}</a:tableStyleId>
              </a:tblPr>
              <a:tblGrid>
                <a:gridCol w="3184225">
                  <a:extLst>
                    <a:ext uri="{9D8B030D-6E8A-4147-A177-3AD203B41FA5}">
                      <a16:colId xmlns:a16="http://schemas.microsoft.com/office/drawing/2014/main" val="20000"/>
                    </a:ext>
                  </a:extLst>
                </a:gridCol>
                <a:gridCol w="2645875">
                  <a:extLst>
                    <a:ext uri="{9D8B030D-6E8A-4147-A177-3AD203B41FA5}">
                      <a16:colId xmlns:a16="http://schemas.microsoft.com/office/drawing/2014/main" val="20001"/>
                    </a:ext>
                  </a:extLst>
                </a:gridCol>
                <a:gridCol w="3793350">
                  <a:extLst>
                    <a:ext uri="{9D8B030D-6E8A-4147-A177-3AD203B41FA5}">
                      <a16:colId xmlns:a16="http://schemas.microsoft.com/office/drawing/2014/main" val="20002"/>
                    </a:ext>
                  </a:extLst>
                </a:gridCol>
                <a:gridCol w="2143475">
                  <a:extLst>
                    <a:ext uri="{9D8B030D-6E8A-4147-A177-3AD203B41FA5}">
                      <a16:colId xmlns:a16="http://schemas.microsoft.com/office/drawing/2014/main" val="20003"/>
                    </a:ext>
                  </a:extLst>
                </a:gridCol>
              </a:tblGrid>
              <a:tr h="930300">
                <a:tc>
                  <a:txBody>
                    <a:bodyPr/>
                    <a:lstStyle/>
                    <a:p>
                      <a:pPr marL="0" marR="0" lvl="0" indent="0" algn="ctr" rtl="0">
                        <a:spcBef>
                          <a:spcPts val="0"/>
                        </a:spcBef>
                        <a:spcAft>
                          <a:spcPts val="0"/>
                        </a:spcAft>
                        <a:buNone/>
                      </a:pPr>
                      <a:r>
                        <a:rPr lang="en-US" sz="2400"/>
                        <a:t>Strengths</a:t>
                      </a:r>
                      <a:endParaRPr/>
                    </a:p>
                  </a:txBody>
                  <a:tcPr marL="91450" marR="91450" marT="45725" marB="45725"/>
                </a:tc>
                <a:tc>
                  <a:txBody>
                    <a:bodyPr/>
                    <a:lstStyle/>
                    <a:p>
                      <a:pPr marL="0" marR="0" lvl="0" indent="0" algn="ctr" rtl="0">
                        <a:spcBef>
                          <a:spcPts val="0"/>
                        </a:spcBef>
                        <a:spcAft>
                          <a:spcPts val="0"/>
                        </a:spcAft>
                        <a:buNone/>
                      </a:pPr>
                      <a:r>
                        <a:rPr lang="en-US" sz="2400"/>
                        <a:t>Contributions</a:t>
                      </a:r>
                      <a:endParaRPr/>
                    </a:p>
                  </a:txBody>
                  <a:tcPr marL="91450" marR="91450" marT="45725" marB="45725"/>
                </a:tc>
                <a:tc>
                  <a:txBody>
                    <a:bodyPr/>
                    <a:lstStyle/>
                    <a:p>
                      <a:pPr marL="0" marR="0" lvl="0" indent="0" algn="ctr" rtl="0">
                        <a:spcBef>
                          <a:spcPts val="0"/>
                        </a:spcBef>
                        <a:spcAft>
                          <a:spcPts val="0"/>
                        </a:spcAft>
                        <a:buNone/>
                      </a:pPr>
                      <a:r>
                        <a:rPr lang="en-US" sz="2400"/>
                        <a:t>Challenges</a:t>
                      </a:r>
                      <a:endParaRPr/>
                    </a:p>
                  </a:txBody>
                  <a:tcPr marL="91450" marR="91450" marT="45725" marB="45725"/>
                </a:tc>
                <a:tc>
                  <a:txBody>
                    <a:bodyPr/>
                    <a:lstStyle/>
                    <a:p>
                      <a:pPr marL="0" marR="0" lvl="0" indent="0" algn="ctr" rtl="0">
                        <a:spcBef>
                          <a:spcPts val="0"/>
                        </a:spcBef>
                        <a:spcAft>
                          <a:spcPts val="0"/>
                        </a:spcAft>
                        <a:buNone/>
                      </a:pPr>
                      <a:r>
                        <a:rPr lang="en-US" sz="2000"/>
                        <a:t>Evidence-based Practices &amp; Supports</a:t>
                      </a:r>
                      <a:endParaRPr/>
                    </a:p>
                  </a:txBody>
                  <a:tcPr marL="91450" marR="91450" marT="45725" marB="45725"/>
                </a:tc>
                <a:extLst>
                  <a:ext uri="{0D108BD9-81ED-4DB2-BD59-A6C34878D82A}">
                    <a16:rowId xmlns:a16="http://schemas.microsoft.com/office/drawing/2014/main" val="10000"/>
                  </a:ext>
                </a:extLst>
              </a:tr>
              <a:tr h="761175">
                <a:tc>
                  <a:txBody>
                    <a:bodyPr/>
                    <a:lstStyle/>
                    <a:p>
                      <a:pPr marL="0" marR="0" lvl="0" indent="0" algn="l" rtl="0">
                        <a:lnSpc>
                          <a:spcPct val="100000"/>
                        </a:lnSpc>
                        <a:spcBef>
                          <a:spcPts val="0"/>
                        </a:spcBef>
                        <a:spcAft>
                          <a:spcPts val="0"/>
                        </a:spcAft>
                        <a:buClr>
                          <a:schemeClr val="dk1"/>
                        </a:buClr>
                        <a:buSzPts val="2400"/>
                        <a:buFont typeface="Calibri"/>
                        <a:buNone/>
                      </a:pPr>
                      <a:r>
                        <a:rPr lang="en-US" sz="2400" b="1"/>
                        <a:t>Follows rules- preference for Routine</a:t>
                      </a:r>
                      <a:endParaRPr/>
                    </a:p>
                  </a:txBody>
                  <a:tcPr marL="91450" marR="91450" marT="45725" marB="45725"/>
                </a:tc>
                <a:tc>
                  <a:txBody>
                    <a:bodyPr/>
                    <a:lstStyle/>
                    <a:p>
                      <a:pPr marL="0" marR="0" lvl="0" indent="0" algn="l" rtl="0">
                        <a:spcBef>
                          <a:spcPts val="0"/>
                        </a:spcBef>
                        <a:spcAft>
                          <a:spcPts val="0"/>
                        </a:spcAft>
                        <a:buNone/>
                      </a:pPr>
                      <a:r>
                        <a:rPr lang="en-US" sz="2000" b="1"/>
                        <a:t>Tour guide, Chief, Farm management</a:t>
                      </a:r>
                      <a:endParaRPr/>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r h="761175">
                <a:tc>
                  <a:txBody>
                    <a:bodyPr/>
                    <a:lstStyle/>
                    <a:p>
                      <a:pPr marL="0" marR="0" lvl="0" indent="0" algn="l" rtl="0">
                        <a:spcBef>
                          <a:spcPts val="0"/>
                        </a:spcBef>
                        <a:spcAft>
                          <a:spcPts val="0"/>
                        </a:spcAft>
                        <a:buNone/>
                      </a:pPr>
                      <a:r>
                        <a:rPr lang="en-US" sz="2400" b="1"/>
                        <a:t>Sustained focused attention to interests</a:t>
                      </a:r>
                      <a:endParaRPr/>
                    </a:p>
                  </a:txBody>
                  <a:tcPr marL="91450" marR="91450" marT="45725" marB="45725"/>
                </a:tc>
                <a:tc>
                  <a:txBody>
                    <a:bodyPr/>
                    <a:lstStyle/>
                    <a:p>
                      <a:pPr marL="0" marR="0" lvl="0" indent="0" algn="l" rtl="0">
                        <a:spcBef>
                          <a:spcPts val="0"/>
                        </a:spcBef>
                        <a:spcAft>
                          <a:spcPts val="0"/>
                        </a:spcAft>
                        <a:buNone/>
                      </a:pPr>
                      <a:r>
                        <a:rPr lang="en-US" sz="2000" b="1"/>
                        <a:t>Rail system manager</a:t>
                      </a:r>
                      <a:endParaRPr/>
                    </a:p>
                    <a:p>
                      <a:pPr marL="0" marR="0" lvl="0" indent="0" algn="l" rtl="0">
                        <a:spcBef>
                          <a:spcPts val="0"/>
                        </a:spcBef>
                        <a:spcAft>
                          <a:spcPts val="0"/>
                        </a:spcAft>
                        <a:buNone/>
                      </a:pPr>
                      <a:r>
                        <a:rPr lang="en-US" sz="2000" b="1"/>
                        <a:t>Train Conductor</a:t>
                      </a:r>
                      <a:endParaRPr/>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2"/>
                  </a:ext>
                </a:extLst>
              </a:tr>
              <a:tr h="986700">
                <a:tc>
                  <a:txBody>
                    <a:bodyPr/>
                    <a:lstStyle/>
                    <a:p>
                      <a:pPr marL="0" marR="0" lvl="0" indent="0" algn="l" rtl="0">
                        <a:lnSpc>
                          <a:spcPct val="100000"/>
                        </a:lnSpc>
                        <a:spcBef>
                          <a:spcPts val="0"/>
                        </a:spcBef>
                        <a:spcAft>
                          <a:spcPts val="0"/>
                        </a:spcAft>
                        <a:buClr>
                          <a:schemeClr val="dk1"/>
                        </a:buClr>
                        <a:buSzPts val="3200"/>
                        <a:buFont typeface="Calibri"/>
                        <a:buNone/>
                      </a:pPr>
                      <a:r>
                        <a:rPr lang="en-US" sz="3200" b="1"/>
                        <a:t>Attention to detail</a:t>
                      </a:r>
                      <a:endParaRPr/>
                    </a:p>
                  </a:txBody>
                  <a:tcPr marL="91450" marR="91450" marT="45725" marB="45725"/>
                </a:tc>
                <a:tc>
                  <a:txBody>
                    <a:bodyPr/>
                    <a:lstStyle/>
                    <a:p>
                      <a:pPr marL="0" marR="0" lvl="0" indent="0" algn="l" rtl="0">
                        <a:spcBef>
                          <a:spcPts val="0"/>
                        </a:spcBef>
                        <a:spcAft>
                          <a:spcPts val="0"/>
                        </a:spcAft>
                        <a:buNone/>
                      </a:pPr>
                      <a:r>
                        <a:rPr lang="en-US" sz="3200" b="1"/>
                        <a:t>Data - entry</a:t>
                      </a:r>
                      <a:endParaRPr/>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3"/>
                  </a:ext>
                </a:extLst>
              </a:tr>
              <a:tr h="657250">
                <a:tc>
                  <a:txBody>
                    <a:bodyPr/>
                    <a:lstStyle/>
                    <a:p>
                      <a:pPr marL="0" marR="0" lvl="0" indent="0" algn="l" rtl="0">
                        <a:lnSpc>
                          <a:spcPct val="100000"/>
                        </a:lnSpc>
                        <a:spcBef>
                          <a:spcPts val="0"/>
                        </a:spcBef>
                        <a:spcAft>
                          <a:spcPts val="0"/>
                        </a:spcAft>
                        <a:buClr>
                          <a:schemeClr val="dk1"/>
                        </a:buClr>
                        <a:buSzPts val="2400"/>
                        <a:buFont typeface="Calibri"/>
                        <a:buNone/>
                      </a:pPr>
                      <a:endParaRPr sz="2400" b="1"/>
                    </a:p>
                  </a:txBody>
                  <a:tcPr marL="91450" marR="91450" marT="45725" marB="45725"/>
                </a:tc>
                <a:tc>
                  <a:txBody>
                    <a:bodyPr/>
                    <a:lstStyle/>
                    <a:p>
                      <a:pPr marL="0" marR="0" lvl="0" indent="0" algn="l" rtl="0">
                        <a:spcBef>
                          <a:spcPts val="0"/>
                        </a:spcBef>
                        <a:spcAft>
                          <a:spcPts val="0"/>
                        </a:spcAft>
                        <a:buNone/>
                      </a:pPr>
                      <a:endParaRPr sz="2000" b="1"/>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4"/>
                  </a:ext>
                </a:extLst>
              </a:tr>
              <a:tr h="906600">
                <a:tc>
                  <a:txBody>
                    <a:bodyPr/>
                    <a:lstStyle/>
                    <a:p>
                      <a:pPr marL="0" marR="0" lvl="0" indent="0" algn="l" rtl="0">
                        <a:lnSpc>
                          <a:spcPct val="100000"/>
                        </a:lnSpc>
                        <a:spcBef>
                          <a:spcPts val="0"/>
                        </a:spcBef>
                        <a:spcAft>
                          <a:spcPts val="0"/>
                        </a:spcAft>
                        <a:buClr>
                          <a:schemeClr val="dk1"/>
                        </a:buClr>
                        <a:buSzPts val="2400"/>
                        <a:buFont typeface="Calibri"/>
                        <a:buNone/>
                      </a:pPr>
                      <a:endParaRPr sz="2400" b="1"/>
                    </a:p>
                  </a:txBody>
                  <a:tcPr marL="91450" marR="91450" marT="45725" marB="45725"/>
                </a:tc>
                <a:tc>
                  <a:txBody>
                    <a:bodyPr/>
                    <a:lstStyle/>
                    <a:p>
                      <a:pPr marL="0" marR="0" lvl="0" indent="0" algn="l" rtl="0">
                        <a:spcBef>
                          <a:spcPts val="0"/>
                        </a:spcBef>
                        <a:spcAft>
                          <a:spcPts val="0"/>
                        </a:spcAft>
                        <a:buNone/>
                      </a:pPr>
                      <a:endParaRPr sz="2000" b="1"/>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5"/>
                  </a:ext>
                </a:extLst>
              </a:tr>
              <a:tr h="654100">
                <a:tc>
                  <a:txBody>
                    <a:bodyPr/>
                    <a:lstStyle/>
                    <a:p>
                      <a:pPr marL="0" marR="0" lvl="0" indent="0" algn="l" rtl="0">
                        <a:lnSpc>
                          <a:spcPct val="100000"/>
                        </a:lnSpc>
                        <a:spcBef>
                          <a:spcPts val="0"/>
                        </a:spcBef>
                        <a:spcAft>
                          <a:spcPts val="0"/>
                        </a:spcAft>
                        <a:buClr>
                          <a:schemeClr val="dk1"/>
                        </a:buClr>
                        <a:buSzPts val="2400"/>
                        <a:buFont typeface="Calibri"/>
                        <a:buNone/>
                      </a:pPr>
                      <a:endParaRPr sz="2400" b="1"/>
                    </a:p>
                  </a:txBody>
                  <a:tcPr marL="91450" marR="91450" marT="45725" marB="45725"/>
                </a:tc>
                <a:tc>
                  <a:txBody>
                    <a:bodyPr/>
                    <a:lstStyle/>
                    <a:p>
                      <a:pPr marL="0" marR="0" lvl="0" indent="0" algn="l" rtl="0">
                        <a:spcBef>
                          <a:spcPts val="0"/>
                        </a:spcBef>
                        <a:spcAft>
                          <a:spcPts val="0"/>
                        </a:spcAft>
                        <a:buNone/>
                      </a:pPr>
                      <a:endParaRPr sz="2000" b="1"/>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6"/>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1"/>
          <p:cNvSpPr txBox="1">
            <a:spLocks noGrp="1"/>
          </p:cNvSpPr>
          <p:nvPr>
            <p:ph type="title"/>
          </p:nvPr>
        </p:nvSpPr>
        <p:spPr>
          <a:xfrm>
            <a:off x="838200" y="1"/>
            <a:ext cx="10515600" cy="97436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48135"/>
              </a:buClr>
              <a:buSzPts val="4400"/>
              <a:buFont typeface="Arial"/>
              <a:buNone/>
            </a:pPr>
            <a:r>
              <a:rPr lang="en-US" b="1">
                <a:solidFill>
                  <a:srgbClr val="548135"/>
                </a:solidFill>
                <a:latin typeface="Arial"/>
                <a:ea typeface="Arial"/>
                <a:cs typeface="Arial"/>
                <a:sym typeface="Arial"/>
              </a:rPr>
              <a:t>Common Characteristics</a:t>
            </a:r>
            <a:endParaRPr/>
          </a:p>
        </p:txBody>
      </p:sp>
      <p:graphicFrame>
        <p:nvGraphicFramePr>
          <p:cNvPr id="206" name="Google Shape;206;p11"/>
          <p:cNvGraphicFramePr/>
          <p:nvPr/>
        </p:nvGraphicFramePr>
        <p:xfrm>
          <a:off x="270164" y="768927"/>
          <a:ext cx="11766950" cy="6402595"/>
        </p:xfrm>
        <a:graphic>
          <a:graphicData uri="http://schemas.openxmlformats.org/drawingml/2006/table">
            <a:tbl>
              <a:tblPr firstRow="1" bandRow="1">
                <a:noFill/>
                <a:tableStyleId>{ADE75939-8DAA-4139-B85B-38FA63D80848}</a:tableStyleId>
              </a:tblPr>
              <a:tblGrid>
                <a:gridCol w="3064625">
                  <a:extLst>
                    <a:ext uri="{9D8B030D-6E8A-4147-A177-3AD203B41FA5}">
                      <a16:colId xmlns:a16="http://schemas.microsoft.com/office/drawing/2014/main" val="20000"/>
                    </a:ext>
                  </a:extLst>
                </a:gridCol>
                <a:gridCol w="2765500">
                  <a:extLst>
                    <a:ext uri="{9D8B030D-6E8A-4147-A177-3AD203B41FA5}">
                      <a16:colId xmlns:a16="http://schemas.microsoft.com/office/drawing/2014/main" val="20001"/>
                    </a:ext>
                  </a:extLst>
                </a:gridCol>
                <a:gridCol w="3793350">
                  <a:extLst>
                    <a:ext uri="{9D8B030D-6E8A-4147-A177-3AD203B41FA5}">
                      <a16:colId xmlns:a16="http://schemas.microsoft.com/office/drawing/2014/main" val="20002"/>
                    </a:ext>
                  </a:extLst>
                </a:gridCol>
                <a:gridCol w="2143475">
                  <a:extLst>
                    <a:ext uri="{9D8B030D-6E8A-4147-A177-3AD203B41FA5}">
                      <a16:colId xmlns:a16="http://schemas.microsoft.com/office/drawing/2014/main" val="20003"/>
                    </a:ext>
                  </a:extLst>
                </a:gridCol>
              </a:tblGrid>
              <a:tr h="957900">
                <a:tc>
                  <a:txBody>
                    <a:bodyPr/>
                    <a:lstStyle/>
                    <a:p>
                      <a:pPr marL="0" marR="0" lvl="0" indent="0" algn="ctr" rtl="0">
                        <a:spcBef>
                          <a:spcPts val="0"/>
                        </a:spcBef>
                        <a:spcAft>
                          <a:spcPts val="0"/>
                        </a:spcAft>
                        <a:buNone/>
                      </a:pPr>
                      <a:r>
                        <a:rPr lang="en-US" sz="2400"/>
                        <a:t>Strengths</a:t>
                      </a:r>
                      <a:endParaRPr/>
                    </a:p>
                  </a:txBody>
                  <a:tcPr marL="91450" marR="91450" marT="45725" marB="45725"/>
                </a:tc>
                <a:tc>
                  <a:txBody>
                    <a:bodyPr/>
                    <a:lstStyle/>
                    <a:p>
                      <a:pPr marL="0" marR="0" lvl="0" indent="0" algn="ctr" rtl="0">
                        <a:spcBef>
                          <a:spcPts val="0"/>
                        </a:spcBef>
                        <a:spcAft>
                          <a:spcPts val="0"/>
                        </a:spcAft>
                        <a:buNone/>
                      </a:pPr>
                      <a:r>
                        <a:rPr lang="en-US" sz="2400"/>
                        <a:t>Contributions</a:t>
                      </a:r>
                      <a:endParaRPr/>
                    </a:p>
                  </a:txBody>
                  <a:tcPr marL="91450" marR="91450" marT="45725" marB="45725"/>
                </a:tc>
                <a:tc>
                  <a:txBody>
                    <a:bodyPr/>
                    <a:lstStyle/>
                    <a:p>
                      <a:pPr marL="0" marR="0" lvl="0" indent="0" algn="ctr" rtl="0">
                        <a:spcBef>
                          <a:spcPts val="0"/>
                        </a:spcBef>
                        <a:spcAft>
                          <a:spcPts val="0"/>
                        </a:spcAft>
                        <a:buNone/>
                      </a:pPr>
                      <a:r>
                        <a:rPr lang="en-US" sz="2400"/>
                        <a:t>Challenges</a:t>
                      </a:r>
                      <a:endParaRPr/>
                    </a:p>
                  </a:txBody>
                  <a:tcPr marL="91450" marR="91450" marT="45725" marB="45725"/>
                </a:tc>
                <a:tc>
                  <a:txBody>
                    <a:bodyPr/>
                    <a:lstStyle/>
                    <a:p>
                      <a:pPr marL="0" marR="0" lvl="0" indent="0" algn="ctr" rtl="0">
                        <a:spcBef>
                          <a:spcPts val="0"/>
                        </a:spcBef>
                        <a:spcAft>
                          <a:spcPts val="0"/>
                        </a:spcAft>
                        <a:buNone/>
                      </a:pPr>
                      <a:r>
                        <a:rPr lang="en-US" sz="2000"/>
                        <a:t>Evidence-based Practices &amp; Supports</a:t>
                      </a:r>
                      <a:endParaRPr/>
                    </a:p>
                  </a:txBody>
                  <a:tcPr marL="91450" marR="91450" marT="45725" marB="45725"/>
                </a:tc>
                <a:extLst>
                  <a:ext uri="{0D108BD9-81ED-4DB2-BD59-A6C34878D82A}">
                    <a16:rowId xmlns:a16="http://schemas.microsoft.com/office/drawing/2014/main" val="10000"/>
                  </a:ext>
                </a:extLst>
              </a:tr>
              <a:tr h="783750">
                <a:tc>
                  <a:txBody>
                    <a:bodyPr/>
                    <a:lstStyle/>
                    <a:p>
                      <a:pPr marL="0" marR="0" lvl="0" indent="0" algn="l" rtl="0">
                        <a:lnSpc>
                          <a:spcPct val="100000"/>
                        </a:lnSpc>
                        <a:spcBef>
                          <a:spcPts val="0"/>
                        </a:spcBef>
                        <a:spcAft>
                          <a:spcPts val="0"/>
                        </a:spcAft>
                        <a:buClr>
                          <a:schemeClr val="dk1"/>
                        </a:buClr>
                        <a:buSzPts val="2400"/>
                        <a:buFont typeface="Calibri"/>
                        <a:buNone/>
                      </a:pPr>
                      <a:r>
                        <a:rPr lang="en-US" sz="2400" b="1"/>
                        <a:t>Follows rules- preference for Routine</a:t>
                      </a:r>
                      <a:endParaRPr/>
                    </a:p>
                  </a:txBody>
                  <a:tcPr marL="91450" marR="91450" marT="45725" marB="45725"/>
                </a:tc>
                <a:tc>
                  <a:txBody>
                    <a:bodyPr/>
                    <a:lstStyle/>
                    <a:p>
                      <a:pPr marL="0" marR="0" lvl="0" indent="0" algn="l" rtl="0">
                        <a:spcBef>
                          <a:spcPts val="0"/>
                        </a:spcBef>
                        <a:spcAft>
                          <a:spcPts val="0"/>
                        </a:spcAft>
                        <a:buNone/>
                      </a:pPr>
                      <a:r>
                        <a:rPr lang="en-US" sz="2000" b="1"/>
                        <a:t>Tour guide, Chief, Farm management</a:t>
                      </a:r>
                      <a:endParaRPr/>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r h="783750">
                <a:tc>
                  <a:txBody>
                    <a:bodyPr/>
                    <a:lstStyle/>
                    <a:p>
                      <a:pPr marL="0" marR="0" lvl="0" indent="0" algn="l" rtl="0">
                        <a:spcBef>
                          <a:spcPts val="0"/>
                        </a:spcBef>
                        <a:spcAft>
                          <a:spcPts val="0"/>
                        </a:spcAft>
                        <a:buNone/>
                      </a:pPr>
                      <a:r>
                        <a:rPr lang="en-US" sz="2400" b="1"/>
                        <a:t>Sustained focused attention to interests</a:t>
                      </a:r>
                      <a:endParaRPr/>
                    </a:p>
                  </a:txBody>
                  <a:tcPr marL="91450" marR="91450" marT="45725" marB="45725"/>
                </a:tc>
                <a:tc>
                  <a:txBody>
                    <a:bodyPr/>
                    <a:lstStyle/>
                    <a:p>
                      <a:pPr marL="0" marR="0" lvl="0" indent="0" algn="l" rtl="0">
                        <a:spcBef>
                          <a:spcPts val="0"/>
                        </a:spcBef>
                        <a:spcAft>
                          <a:spcPts val="0"/>
                        </a:spcAft>
                        <a:buNone/>
                      </a:pPr>
                      <a:r>
                        <a:rPr lang="en-US" sz="2000" b="1"/>
                        <a:t>Rail system manager</a:t>
                      </a:r>
                      <a:endParaRPr/>
                    </a:p>
                    <a:p>
                      <a:pPr marL="0" marR="0" lvl="0" indent="0" algn="l" rtl="0">
                        <a:spcBef>
                          <a:spcPts val="0"/>
                        </a:spcBef>
                        <a:spcAft>
                          <a:spcPts val="0"/>
                        </a:spcAft>
                        <a:buNone/>
                      </a:pPr>
                      <a:r>
                        <a:rPr lang="en-US" sz="2000" b="1"/>
                        <a:t>Security Guard</a:t>
                      </a:r>
                      <a:endParaRPr/>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2"/>
                  </a:ext>
                </a:extLst>
              </a:tr>
              <a:tr h="435425">
                <a:tc>
                  <a:txBody>
                    <a:bodyPr/>
                    <a:lstStyle/>
                    <a:p>
                      <a:pPr marL="0" marR="0" lvl="0" indent="0" algn="l" rtl="0">
                        <a:lnSpc>
                          <a:spcPct val="100000"/>
                        </a:lnSpc>
                        <a:spcBef>
                          <a:spcPts val="0"/>
                        </a:spcBef>
                        <a:spcAft>
                          <a:spcPts val="0"/>
                        </a:spcAft>
                        <a:buClr>
                          <a:schemeClr val="dk1"/>
                        </a:buClr>
                        <a:buSzPts val="2400"/>
                        <a:buFont typeface="Calibri"/>
                        <a:buNone/>
                      </a:pPr>
                      <a:r>
                        <a:rPr lang="en-US" sz="2400" b="1"/>
                        <a:t>Attention to detail</a:t>
                      </a:r>
                      <a:endParaRPr/>
                    </a:p>
                  </a:txBody>
                  <a:tcPr marL="91450" marR="91450" marT="45725" marB="45725"/>
                </a:tc>
                <a:tc>
                  <a:txBody>
                    <a:bodyPr/>
                    <a:lstStyle/>
                    <a:p>
                      <a:pPr marL="0" marR="0" lvl="0" indent="0" algn="l" rtl="0">
                        <a:spcBef>
                          <a:spcPts val="0"/>
                        </a:spcBef>
                        <a:spcAft>
                          <a:spcPts val="0"/>
                        </a:spcAft>
                        <a:buNone/>
                      </a:pPr>
                      <a:r>
                        <a:rPr lang="en-US" sz="2000" b="1"/>
                        <a:t>Data - entry</a:t>
                      </a:r>
                      <a:endParaRPr/>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3"/>
                  </a:ext>
                </a:extLst>
              </a:tr>
              <a:tr h="1013225">
                <a:tc>
                  <a:txBody>
                    <a:bodyPr/>
                    <a:lstStyle/>
                    <a:p>
                      <a:pPr marL="0" marR="0" lvl="0" indent="0" algn="l" rtl="0">
                        <a:lnSpc>
                          <a:spcPct val="100000"/>
                        </a:lnSpc>
                        <a:spcBef>
                          <a:spcPts val="0"/>
                        </a:spcBef>
                        <a:spcAft>
                          <a:spcPts val="0"/>
                        </a:spcAft>
                        <a:buClr>
                          <a:schemeClr val="dk1"/>
                        </a:buClr>
                        <a:buSzPts val="3200"/>
                        <a:buFont typeface="Calibri"/>
                        <a:buNone/>
                      </a:pPr>
                      <a:r>
                        <a:rPr lang="en-US" sz="3200" b="1"/>
                        <a:t>Interest in facts, letters, numbers</a:t>
                      </a:r>
                      <a:endParaRPr/>
                    </a:p>
                  </a:txBody>
                  <a:tcPr marL="91450" marR="91450" marT="45725" marB="45725"/>
                </a:tc>
                <a:tc>
                  <a:txBody>
                    <a:bodyPr/>
                    <a:lstStyle/>
                    <a:p>
                      <a:pPr marL="0" marR="0" lvl="0" indent="0" algn="l" rtl="0">
                        <a:spcBef>
                          <a:spcPts val="0"/>
                        </a:spcBef>
                        <a:spcAft>
                          <a:spcPts val="0"/>
                        </a:spcAft>
                        <a:buNone/>
                      </a:pPr>
                      <a:r>
                        <a:rPr lang="en-US" sz="3200" b="1"/>
                        <a:t>Investigator</a:t>
                      </a:r>
                      <a:endParaRPr/>
                    </a:p>
                    <a:p>
                      <a:pPr marL="0" marR="0" lvl="0" indent="0" algn="l" rtl="0">
                        <a:spcBef>
                          <a:spcPts val="0"/>
                        </a:spcBef>
                        <a:spcAft>
                          <a:spcPts val="0"/>
                        </a:spcAft>
                        <a:buNone/>
                      </a:pPr>
                      <a:r>
                        <a:rPr lang="en-US" sz="3200" b="1"/>
                        <a:t>Editor</a:t>
                      </a:r>
                      <a:endParaRPr/>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4"/>
                  </a:ext>
                </a:extLst>
              </a:tr>
              <a:tr h="1081050">
                <a:tc>
                  <a:txBody>
                    <a:bodyPr/>
                    <a:lstStyle/>
                    <a:p>
                      <a:pPr marL="0" marR="0" lvl="0" indent="0" algn="l" rtl="0">
                        <a:lnSpc>
                          <a:spcPct val="100000"/>
                        </a:lnSpc>
                        <a:spcBef>
                          <a:spcPts val="0"/>
                        </a:spcBef>
                        <a:spcAft>
                          <a:spcPts val="0"/>
                        </a:spcAft>
                        <a:buClr>
                          <a:schemeClr val="dk1"/>
                        </a:buClr>
                        <a:buSzPts val="2400"/>
                        <a:buFont typeface="Calibri"/>
                        <a:buNone/>
                      </a:pPr>
                      <a:endParaRPr sz="2400" b="1"/>
                    </a:p>
                  </a:txBody>
                  <a:tcPr marL="91450" marR="91450" marT="45725" marB="45725"/>
                </a:tc>
                <a:tc>
                  <a:txBody>
                    <a:bodyPr/>
                    <a:lstStyle/>
                    <a:p>
                      <a:pPr marL="0" marR="0" lvl="0" indent="0" algn="l" rtl="0">
                        <a:spcBef>
                          <a:spcPts val="0"/>
                        </a:spcBef>
                        <a:spcAft>
                          <a:spcPts val="0"/>
                        </a:spcAft>
                        <a:buNone/>
                      </a:pPr>
                      <a:endParaRPr sz="2000" b="1"/>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5"/>
                  </a:ext>
                </a:extLst>
              </a:tr>
              <a:tr h="779975">
                <a:tc>
                  <a:txBody>
                    <a:bodyPr/>
                    <a:lstStyle/>
                    <a:p>
                      <a:pPr marL="0" marR="0" lvl="0" indent="0" algn="l" rtl="0">
                        <a:lnSpc>
                          <a:spcPct val="100000"/>
                        </a:lnSpc>
                        <a:spcBef>
                          <a:spcPts val="0"/>
                        </a:spcBef>
                        <a:spcAft>
                          <a:spcPts val="0"/>
                        </a:spcAft>
                        <a:buClr>
                          <a:schemeClr val="dk1"/>
                        </a:buClr>
                        <a:buSzPts val="2400"/>
                        <a:buFont typeface="Calibri"/>
                        <a:buNone/>
                      </a:pPr>
                      <a:endParaRPr sz="2400" b="1"/>
                    </a:p>
                  </a:txBody>
                  <a:tcPr marL="91450" marR="91450" marT="45725" marB="45725"/>
                </a:tc>
                <a:tc>
                  <a:txBody>
                    <a:bodyPr/>
                    <a:lstStyle/>
                    <a:p>
                      <a:pPr marL="0" marR="0" lvl="0" indent="0" algn="l" rtl="0">
                        <a:spcBef>
                          <a:spcPts val="0"/>
                        </a:spcBef>
                        <a:spcAft>
                          <a:spcPts val="0"/>
                        </a:spcAft>
                        <a:buNone/>
                      </a:pPr>
                      <a:endParaRPr sz="2000" b="1"/>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6"/>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2"/>
          <p:cNvSpPr txBox="1">
            <a:spLocks noGrp="1"/>
          </p:cNvSpPr>
          <p:nvPr>
            <p:ph type="title"/>
          </p:nvPr>
        </p:nvSpPr>
        <p:spPr>
          <a:xfrm>
            <a:off x="838200" y="1"/>
            <a:ext cx="10515600" cy="97436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48135"/>
              </a:buClr>
              <a:buSzPts val="4400"/>
              <a:buFont typeface="Arial"/>
              <a:buNone/>
            </a:pPr>
            <a:r>
              <a:rPr lang="en-US" b="1">
                <a:solidFill>
                  <a:srgbClr val="548135"/>
                </a:solidFill>
                <a:latin typeface="Arial"/>
                <a:ea typeface="Arial"/>
                <a:cs typeface="Arial"/>
                <a:sym typeface="Arial"/>
              </a:rPr>
              <a:t>Common Characteristics</a:t>
            </a:r>
            <a:endParaRPr/>
          </a:p>
        </p:txBody>
      </p:sp>
      <p:graphicFrame>
        <p:nvGraphicFramePr>
          <p:cNvPr id="213" name="Google Shape;213;p12"/>
          <p:cNvGraphicFramePr/>
          <p:nvPr/>
        </p:nvGraphicFramePr>
        <p:xfrm>
          <a:off x="270164" y="768927"/>
          <a:ext cx="11921825" cy="6068905"/>
        </p:xfrm>
        <a:graphic>
          <a:graphicData uri="http://schemas.openxmlformats.org/drawingml/2006/table">
            <a:tbl>
              <a:tblPr firstRow="1" bandRow="1">
                <a:noFill/>
                <a:tableStyleId>{ADE75939-8DAA-4139-B85B-38FA63D80848}</a:tableStyleId>
              </a:tblPr>
              <a:tblGrid>
                <a:gridCol w="3104950">
                  <a:extLst>
                    <a:ext uri="{9D8B030D-6E8A-4147-A177-3AD203B41FA5}">
                      <a16:colId xmlns:a16="http://schemas.microsoft.com/office/drawing/2014/main" val="20000"/>
                    </a:ext>
                  </a:extLst>
                </a:gridCol>
                <a:gridCol w="4016275">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gridCol w="2171700">
                  <a:extLst>
                    <a:ext uri="{9D8B030D-6E8A-4147-A177-3AD203B41FA5}">
                      <a16:colId xmlns:a16="http://schemas.microsoft.com/office/drawing/2014/main" val="20003"/>
                    </a:ext>
                  </a:extLst>
                </a:gridCol>
              </a:tblGrid>
              <a:tr h="952550">
                <a:tc>
                  <a:txBody>
                    <a:bodyPr/>
                    <a:lstStyle/>
                    <a:p>
                      <a:pPr marL="0" marR="0" lvl="0" indent="0" algn="ctr" rtl="0">
                        <a:spcBef>
                          <a:spcPts val="0"/>
                        </a:spcBef>
                        <a:spcAft>
                          <a:spcPts val="0"/>
                        </a:spcAft>
                        <a:buNone/>
                      </a:pPr>
                      <a:r>
                        <a:rPr lang="en-US" sz="2400"/>
                        <a:t>Strengths</a:t>
                      </a:r>
                      <a:endParaRPr/>
                    </a:p>
                  </a:txBody>
                  <a:tcPr marL="91450" marR="91450" marT="45725" marB="45725"/>
                </a:tc>
                <a:tc>
                  <a:txBody>
                    <a:bodyPr/>
                    <a:lstStyle/>
                    <a:p>
                      <a:pPr marL="0" marR="0" lvl="0" indent="0" algn="ctr" rtl="0">
                        <a:spcBef>
                          <a:spcPts val="0"/>
                        </a:spcBef>
                        <a:spcAft>
                          <a:spcPts val="0"/>
                        </a:spcAft>
                        <a:buNone/>
                      </a:pPr>
                      <a:r>
                        <a:rPr lang="en-US" sz="2400"/>
                        <a:t>Contributions</a:t>
                      </a:r>
                      <a:endParaRPr/>
                    </a:p>
                  </a:txBody>
                  <a:tcPr marL="91450" marR="91450" marT="45725" marB="45725"/>
                </a:tc>
                <a:tc>
                  <a:txBody>
                    <a:bodyPr/>
                    <a:lstStyle/>
                    <a:p>
                      <a:pPr marL="0" marR="0" lvl="0" indent="0" algn="ctr" rtl="0">
                        <a:spcBef>
                          <a:spcPts val="0"/>
                        </a:spcBef>
                        <a:spcAft>
                          <a:spcPts val="0"/>
                        </a:spcAft>
                        <a:buNone/>
                      </a:pPr>
                      <a:r>
                        <a:rPr lang="en-US" sz="2400"/>
                        <a:t>Challenges</a:t>
                      </a:r>
                      <a:endParaRPr/>
                    </a:p>
                  </a:txBody>
                  <a:tcPr marL="91450" marR="91450" marT="45725" marB="45725"/>
                </a:tc>
                <a:tc>
                  <a:txBody>
                    <a:bodyPr/>
                    <a:lstStyle/>
                    <a:p>
                      <a:pPr marL="0" marR="0" lvl="0" indent="0" algn="ctr" rtl="0">
                        <a:spcBef>
                          <a:spcPts val="0"/>
                        </a:spcBef>
                        <a:spcAft>
                          <a:spcPts val="0"/>
                        </a:spcAft>
                        <a:buNone/>
                      </a:pPr>
                      <a:r>
                        <a:rPr lang="en-US" sz="2000"/>
                        <a:t>Evidence-based Practices &amp; Supports</a:t>
                      </a:r>
                      <a:endParaRPr/>
                    </a:p>
                  </a:txBody>
                  <a:tcPr marL="91450" marR="91450" marT="45725" marB="45725"/>
                </a:tc>
                <a:extLst>
                  <a:ext uri="{0D108BD9-81ED-4DB2-BD59-A6C34878D82A}">
                    <a16:rowId xmlns:a16="http://schemas.microsoft.com/office/drawing/2014/main" val="10000"/>
                  </a:ext>
                </a:extLst>
              </a:tr>
              <a:tr h="779350">
                <a:tc>
                  <a:txBody>
                    <a:bodyPr/>
                    <a:lstStyle/>
                    <a:p>
                      <a:pPr marL="0" marR="0" lvl="0" indent="0" algn="l" rtl="0">
                        <a:lnSpc>
                          <a:spcPct val="100000"/>
                        </a:lnSpc>
                        <a:spcBef>
                          <a:spcPts val="0"/>
                        </a:spcBef>
                        <a:spcAft>
                          <a:spcPts val="0"/>
                        </a:spcAft>
                        <a:buClr>
                          <a:schemeClr val="dk1"/>
                        </a:buClr>
                        <a:buSzPts val="2400"/>
                        <a:buFont typeface="Calibri"/>
                        <a:buNone/>
                      </a:pPr>
                      <a:r>
                        <a:rPr lang="en-US" sz="2400" b="1"/>
                        <a:t>Follows rules- preference for Routine</a:t>
                      </a:r>
                      <a:endParaRPr/>
                    </a:p>
                  </a:txBody>
                  <a:tcPr marL="91450" marR="91450" marT="45725" marB="45725"/>
                </a:tc>
                <a:tc>
                  <a:txBody>
                    <a:bodyPr/>
                    <a:lstStyle/>
                    <a:p>
                      <a:pPr marL="0" marR="0" lvl="0" indent="0" algn="l" rtl="0">
                        <a:spcBef>
                          <a:spcPts val="0"/>
                        </a:spcBef>
                        <a:spcAft>
                          <a:spcPts val="0"/>
                        </a:spcAft>
                        <a:buNone/>
                      </a:pPr>
                      <a:r>
                        <a:rPr lang="en-US" sz="2000" b="1"/>
                        <a:t>Tour guide, Chief, Farm management</a:t>
                      </a:r>
                      <a:endParaRPr/>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r h="779350">
                <a:tc>
                  <a:txBody>
                    <a:bodyPr/>
                    <a:lstStyle/>
                    <a:p>
                      <a:pPr marL="0" marR="0" lvl="0" indent="0" algn="l" rtl="0">
                        <a:spcBef>
                          <a:spcPts val="0"/>
                        </a:spcBef>
                        <a:spcAft>
                          <a:spcPts val="0"/>
                        </a:spcAft>
                        <a:buNone/>
                      </a:pPr>
                      <a:r>
                        <a:rPr lang="en-US" sz="2400" b="1"/>
                        <a:t>Sustained focused attention to interests</a:t>
                      </a:r>
                      <a:endParaRPr/>
                    </a:p>
                  </a:txBody>
                  <a:tcPr marL="91450" marR="91450" marT="45725" marB="45725"/>
                </a:tc>
                <a:tc>
                  <a:txBody>
                    <a:bodyPr/>
                    <a:lstStyle/>
                    <a:p>
                      <a:pPr marL="0" marR="0" lvl="0" indent="0" algn="l" rtl="0">
                        <a:spcBef>
                          <a:spcPts val="0"/>
                        </a:spcBef>
                        <a:spcAft>
                          <a:spcPts val="0"/>
                        </a:spcAft>
                        <a:buNone/>
                      </a:pPr>
                      <a:r>
                        <a:rPr lang="en-US" sz="2000" b="1"/>
                        <a:t>Air traffic control</a:t>
                      </a:r>
                      <a:endParaRPr/>
                    </a:p>
                    <a:p>
                      <a:pPr marL="0" marR="0" lvl="0" indent="0" algn="l" rtl="0">
                        <a:spcBef>
                          <a:spcPts val="0"/>
                        </a:spcBef>
                        <a:spcAft>
                          <a:spcPts val="0"/>
                        </a:spcAft>
                        <a:buNone/>
                      </a:pPr>
                      <a:r>
                        <a:rPr lang="en-US" sz="2000" b="1"/>
                        <a:t>Train Conductor</a:t>
                      </a:r>
                      <a:endParaRPr/>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2"/>
                  </a:ext>
                </a:extLst>
              </a:tr>
              <a:tr h="432975">
                <a:tc>
                  <a:txBody>
                    <a:bodyPr/>
                    <a:lstStyle/>
                    <a:p>
                      <a:pPr marL="0" marR="0" lvl="0" indent="0" algn="l" rtl="0">
                        <a:lnSpc>
                          <a:spcPct val="100000"/>
                        </a:lnSpc>
                        <a:spcBef>
                          <a:spcPts val="0"/>
                        </a:spcBef>
                        <a:spcAft>
                          <a:spcPts val="0"/>
                        </a:spcAft>
                        <a:buClr>
                          <a:schemeClr val="dk1"/>
                        </a:buClr>
                        <a:buSzPts val="2400"/>
                        <a:buFont typeface="Calibri"/>
                        <a:buNone/>
                      </a:pPr>
                      <a:r>
                        <a:rPr lang="en-US" sz="2400" b="1"/>
                        <a:t>Attention to detail</a:t>
                      </a:r>
                      <a:endParaRPr/>
                    </a:p>
                  </a:txBody>
                  <a:tcPr marL="91450" marR="91450" marT="45725" marB="45725"/>
                </a:tc>
                <a:tc>
                  <a:txBody>
                    <a:bodyPr/>
                    <a:lstStyle/>
                    <a:p>
                      <a:pPr marL="0" marR="0" lvl="0" indent="0" algn="l" rtl="0">
                        <a:spcBef>
                          <a:spcPts val="0"/>
                        </a:spcBef>
                        <a:spcAft>
                          <a:spcPts val="0"/>
                        </a:spcAft>
                        <a:buNone/>
                      </a:pPr>
                      <a:r>
                        <a:rPr lang="en-US" sz="2000" b="1"/>
                        <a:t>Data - entry</a:t>
                      </a:r>
                      <a:endParaRPr/>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3"/>
                  </a:ext>
                </a:extLst>
              </a:tr>
              <a:tr h="779350">
                <a:tc>
                  <a:txBody>
                    <a:bodyPr/>
                    <a:lstStyle/>
                    <a:p>
                      <a:pPr marL="0" marR="0" lvl="0" indent="0" algn="l" rtl="0">
                        <a:lnSpc>
                          <a:spcPct val="100000"/>
                        </a:lnSpc>
                        <a:spcBef>
                          <a:spcPts val="0"/>
                        </a:spcBef>
                        <a:spcAft>
                          <a:spcPts val="0"/>
                        </a:spcAft>
                        <a:buClr>
                          <a:schemeClr val="dk1"/>
                        </a:buClr>
                        <a:buSzPts val="2400"/>
                        <a:buFont typeface="Calibri"/>
                        <a:buNone/>
                      </a:pPr>
                      <a:r>
                        <a:rPr lang="en-US" sz="2400" b="1"/>
                        <a:t>Interest in facts, letters, numbers</a:t>
                      </a:r>
                      <a:endParaRPr/>
                    </a:p>
                  </a:txBody>
                  <a:tcPr marL="91450" marR="91450" marT="45725" marB="45725"/>
                </a:tc>
                <a:tc>
                  <a:txBody>
                    <a:bodyPr/>
                    <a:lstStyle/>
                    <a:p>
                      <a:pPr marL="0" marR="0" lvl="0" indent="0" algn="l" rtl="0">
                        <a:spcBef>
                          <a:spcPts val="0"/>
                        </a:spcBef>
                        <a:spcAft>
                          <a:spcPts val="0"/>
                        </a:spcAft>
                        <a:buNone/>
                      </a:pPr>
                      <a:r>
                        <a:rPr lang="en-US" sz="2000" b="1"/>
                        <a:t>Investigator</a:t>
                      </a:r>
                      <a:endParaRPr/>
                    </a:p>
                    <a:p>
                      <a:pPr marL="0" marR="0" lvl="0" indent="0" algn="l" rtl="0">
                        <a:spcBef>
                          <a:spcPts val="0"/>
                        </a:spcBef>
                        <a:spcAft>
                          <a:spcPts val="0"/>
                        </a:spcAft>
                        <a:buNone/>
                      </a:pPr>
                      <a:r>
                        <a:rPr lang="en-US" sz="2000" b="1"/>
                        <a:t>Editor</a:t>
                      </a:r>
                      <a:endParaRPr/>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4"/>
                  </a:ext>
                </a:extLst>
              </a:tr>
              <a:tr h="1679725">
                <a:tc>
                  <a:txBody>
                    <a:bodyPr/>
                    <a:lstStyle/>
                    <a:p>
                      <a:pPr marL="0" marR="0" lvl="0" indent="0" algn="l" rtl="0">
                        <a:lnSpc>
                          <a:spcPct val="100000"/>
                        </a:lnSpc>
                        <a:spcBef>
                          <a:spcPts val="0"/>
                        </a:spcBef>
                        <a:spcAft>
                          <a:spcPts val="0"/>
                        </a:spcAft>
                        <a:buClr>
                          <a:schemeClr val="dk1"/>
                        </a:buClr>
                        <a:buSzPts val="3200"/>
                        <a:buFont typeface="Calibri"/>
                        <a:buNone/>
                      </a:pPr>
                      <a:r>
                        <a:rPr lang="en-US" sz="3200" b="1"/>
                        <a:t>Responses to sensory stimuli</a:t>
                      </a:r>
                      <a:endParaRPr/>
                    </a:p>
                  </a:txBody>
                  <a:tcPr marL="91450" marR="91450" marT="45725" marB="45725"/>
                </a:tc>
                <a:tc>
                  <a:txBody>
                    <a:bodyPr/>
                    <a:lstStyle/>
                    <a:p>
                      <a:pPr marL="0" marR="0" lvl="0" indent="0" algn="l" rtl="0">
                        <a:spcBef>
                          <a:spcPts val="0"/>
                        </a:spcBef>
                        <a:spcAft>
                          <a:spcPts val="0"/>
                        </a:spcAft>
                        <a:buNone/>
                      </a:pPr>
                      <a:r>
                        <a:rPr lang="en-US" sz="3200" b="1"/>
                        <a:t>Musician, Artist</a:t>
                      </a:r>
                      <a:endParaRPr/>
                    </a:p>
                    <a:p>
                      <a:pPr marL="0" marR="0" lvl="0" indent="0" algn="l" rtl="0">
                        <a:spcBef>
                          <a:spcPts val="0"/>
                        </a:spcBef>
                        <a:spcAft>
                          <a:spcPts val="0"/>
                        </a:spcAft>
                        <a:buNone/>
                      </a:pPr>
                      <a:r>
                        <a:rPr lang="en-US" sz="3200" b="1"/>
                        <a:t>Sound Engineer</a:t>
                      </a:r>
                      <a:endParaRPr/>
                    </a:p>
                    <a:p>
                      <a:pPr marL="0" marR="0" lvl="0" indent="0" algn="l" rtl="0">
                        <a:spcBef>
                          <a:spcPts val="0"/>
                        </a:spcBef>
                        <a:spcAft>
                          <a:spcPts val="0"/>
                        </a:spcAft>
                        <a:buNone/>
                      </a:pPr>
                      <a:r>
                        <a:rPr lang="en-US" sz="3200" b="1"/>
                        <a:t>Video game designer</a:t>
                      </a:r>
                      <a:endParaRPr/>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5"/>
                  </a:ext>
                </a:extLst>
              </a:tr>
              <a:tr h="457150">
                <a:tc>
                  <a:txBody>
                    <a:bodyPr/>
                    <a:lstStyle/>
                    <a:p>
                      <a:pPr marL="0" marR="0" lvl="0" indent="0" algn="l" rtl="0">
                        <a:lnSpc>
                          <a:spcPct val="100000"/>
                        </a:lnSpc>
                        <a:spcBef>
                          <a:spcPts val="0"/>
                        </a:spcBef>
                        <a:spcAft>
                          <a:spcPts val="0"/>
                        </a:spcAft>
                        <a:buClr>
                          <a:schemeClr val="dk1"/>
                        </a:buClr>
                        <a:buSzPts val="2400"/>
                        <a:buFont typeface="Calibri"/>
                        <a:buNone/>
                      </a:pPr>
                      <a:endParaRPr sz="2400" b="1"/>
                    </a:p>
                  </a:txBody>
                  <a:tcPr marL="91450" marR="91450" marT="45725" marB="45725"/>
                </a:tc>
                <a:tc>
                  <a:txBody>
                    <a:bodyPr/>
                    <a:lstStyle/>
                    <a:p>
                      <a:pPr marL="0" marR="0" lvl="0" indent="0" algn="l" rtl="0">
                        <a:spcBef>
                          <a:spcPts val="0"/>
                        </a:spcBef>
                        <a:spcAft>
                          <a:spcPts val="0"/>
                        </a:spcAft>
                        <a:buNone/>
                      </a:pPr>
                      <a:endParaRPr sz="2000" b="1"/>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6"/>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3339d71176f_0_0"/>
          <p:cNvSpPr txBox="1">
            <a:spLocks noGrp="1"/>
          </p:cNvSpPr>
          <p:nvPr>
            <p:ph type="title"/>
          </p:nvPr>
        </p:nvSpPr>
        <p:spPr>
          <a:xfrm>
            <a:off x="838200" y="1"/>
            <a:ext cx="10515600" cy="974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48135"/>
              </a:buClr>
              <a:buSzPts val="4400"/>
              <a:buFont typeface="Arial"/>
              <a:buNone/>
            </a:pPr>
            <a:r>
              <a:rPr lang="en-US" b="1">
                <a:solidFill>
                  <a:srgbClr val="548135"/>
                </a:solidFill>
                <a:latin typeface="Arial"/>
                <a:ea typeface="Arial"/>
                <a:cs typeface="Arial"/>
                <a:sym typeface="Arial"/>
              </a:rPr>
              <a:t>Common Characteristics</a:t>
            </a:r>
            <a:endParaRPr/>
          </a:p>
        </p:txBody>
      </p:sp>
      <p:graphicFrame>
        <p:nvGraphicFramePr>
          <p:cNvPr id="220" name="Google Shape;220;g3339d71176f_0_0"/>
          <p:cNvGraphicFramePr/>
          <p:nvPr/>
        </p:nvGraphicFramePr>
        <p:xfrm>
          <a:off x="270164" y="768927"/>
          <a:ext cx="11921825" cy="5967650"/>
        </p:xfrm>
        <a:graphic>
          <a:graphicData uri="http://schemas.openxmlformats.org/drawingml/2006/table">
            <a:tbl>
              <a:tblPr firstRow="1" bandRow="1">
                <a:noFill/>
                <a:tableStyleId>{ADE75939-8DAA-4139-B85B-38FA63D80848}</a:tableStyleId>
              </a:tblPr>
              <a:tblGrid>
                <a:gridCol w="3104950">
                  <a:extLst>
                    <a:ext uri="{9D8B030D-6E8A-4147-A177-3AD203B41FA5}">
                      <a16:colId xmlns:a16="http://schemas.microsoft.com/office/drawing/2014/main" val="20000"/>
                    </a:ext>
                  </a:extLst>
                </a:gridCol>
                <a:gridCol w="4016275">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gridCol w="2171700">
                  <a:extLst>
                    <a:ext uri="{9D8B030D-6E8A-4147-A177-3AD203B41FA5}">
                      <a16:colId xmlns:a16="http://schemas.microsoft.com/office/drawing/2014/main" val="20003"/>
                    </a:ext>
                  </a:extLst>
                </a:gridCol>
              </a:tblGrid>
              <a:tr h="1086875">
                <a:tc>
                  <a:txBody>
                    <a:bodyPr/>
                    <a:lstStyle/>
                    <a:p>
                      <a:pPr marL="0" marR="0" lvl="0" indent="0" algn="ctr" rtl="0">
                        <a:spcBef>
                          <a:spcPts val="0"/>
                        </a:spcBef>
                        <a:spcAft>
                          <a:spcPts val="0"/>
                        </a:spcAft>
                        <a:buNone/>
                      </a:pPr>
                      <a:r>
                        <a:rPr lang="en-US" sz="2400"/>
                        <a:t>Strengths</a:t>
                      </a:r>
                      <a:endParaRPr/>
                    </a:p>
                  </a:txBody>
                  <a:tcPr marL="91450" marR="91450" marT="45725" marB="45725"/>
                </a:tc>
                <a:tc>
                  <a:txBody>
                    <a:bodyPr/>
                    <a:lstStyle/>
                    <a:p>
                      <a:pPr marL="0" marR="0" lvl="0" indent="0" algn="ctr" rtl="0">
                        <a:spcBef>
                          <a:spcPts val="0"/>
                        </a:spcBef>
                        <a:spcAft>
                          <a:spcPts val="0"/>
                        </a:spcAft>
                        <a:buNone/>
                      </a:pPr>
                      <a:r>
                        <a:rPr lang="en-US" sz="2400"/>
                        <a:t>Contributions</a:t>
                      </a:r>
                      <a:endParaRPr/>
                    </a:p>
                  </a:txBody>
                  <a:tcPr marL="91450" marR="91450" marT="45725" marB="45725"/>
                </a:tc>
                <a:tc>
                  <a:txBody>
                    <a:bodyPr/>
                    <a:lstStyle/>
                    <a:p>
                      <a:pPr marL="0" marR="0" lvl="0" indent="0" algn="ctr" rtl="0">
                        <a:spcBef>
                          <a:spcPts val="0"/>
                        </a:spcBef>
                        <a:spcAft>
                          <a:spcPts val="0"/>
                        </a:spcAft>
                        <a:buNone/>
                      </a:pPr>
                      <a:r>
                        <a:rPr lang="en-US" sz="2400"/>
                        <a:t>Challenges</a:t>
                      </a:r>
                      <a:endParaRPr/>
                    </a:p>
                  </a:txBody>
                  <a:tcPr marL="91450" marR="91450" marT="45725" marB="45725"/>
                </a:tc>
                <a:tc>
                  <a:txBody>
                    <a:bodyPr/>
                    <a:lstStyle/>
                    <a:p>
                      <a:pPr marL="0" marR="0" lvl="0" indent="0" algn="ctr" rtl="0">
                        <a:spcBef>
                          <a:spcPts val="0"/>
                        </a:spcBef>
                        <a:spcAft>
                          <a:spcPts val="0"/>
                        </a:spcAft>
                        <a:buNone/>
                      </a:pPr>
                      <a:r>
                        <a:rPr lang="en-US" sz="2000"/>
                        <a:t>Evidence-based Practices &amp; Supports</a:t>
                      </a:r>
                      <a:endParaRPr/>
                    </a:p>
                  </a:txBody>
                  <a:tcPr marL="91450" marR="91450" marT="45725" marB="45725"/>
                </a:tc>
                <a:extLst>
                  <a:ext uri="{0D108BD9-81ED-4DB2-BD59-A6C34878D82A}">
                    <a16:rowId xmlns:a16="http://schemas.microsoft.com/office/drawing/2014/main" val="10000"/>
                  </a:ext>
                </a:extLst>
              </a:tr>
              <a:tr h="889275">
                <a:tc>
                  <a:txBody>
                    <a:bodyPr/>
                    <a:lstStyle/>
                    <a:p>
                      <a:pPr marL="0" marR="0" lvl="0" indent="0" algn="l" rtl="0">
                        <a:lnSpc>
                          <a:spcPct val="100000"/>
                        </a:lnSpc>
                        <a:spcBef>
                          <a:spcPts val="0"/>
                        </a:spcBef>
                        <a:spcAft>
                          <a:spcPts val="0"/>
                        </a:spcAft>
                        <a:buClr>
                          <a:schemeClr val="dk1"/>
                        </a:buClr>
                        <a:buSzPts val="2400"/>
                        <a:buFont typeface="Calibri"/>
                        <a:buNone/>
                      </a:pPr>
                      <a:r>
                        <a:rPr lang="en-US" sz="2400" b="1"/>
                        <a:t>Follows rules- preference for Routine</a:t>
                      </a:r>
                      <a:endParaRPr/>
                    </a:p>
                  </a:txBody>
                  <a:tcPr marL="91450" marR="91450" marT="45725" marB="45725"/>
                </a:tc>
                <a:tc>
                  <a:txBody>
                    <a:bodyPr/>
                    <a:lstStyle/>
                    <a:p>
                      <a:pPr marL="0" marR="0" lvl="0" indent="0" algn="l" rtl="0">
                        <a:spcBef>
                          <a:spcPts val="0"/>
                        </a:spcBef>
                        <a:spcAft>
                          <a:spcPts val="0"/>
                        </a:spcAft>
                        <a:buNone/>
                      </a:pPr>
                      <a:r>
                        <a:rPr lang="en-US" sz="2000" b="1"/>
                        <a:t>Tour guide, Chief, Farm management</a:t>
                      </a:r>
                      <a:endParaRPr/>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r h="889275">
                <a:tc>
                  <a:txBody>
                    <a:bodyPr/>
                    <a:lstStyle/>
                    <a:p>
                      <a:pPr marL="0" marR="0" lvl="0" indent="0" algn="l" rtl="0">
                        <a:spcBef>
                          <a:spcPts val="0"/>
                        </a:spcBef>
                        <a:spcAft>
                          <a:spcPts val="0"/>
                        </a:spcAft>
                        <a:buNone/>
                      </a:pPr>
                      <a:r>
                        <a:rPr lang="en-US" sz="2400" b="1"/>
                        <a:t>Sustained focused attention to interests</a:t>
                      </a:r>
                      <a:endParaRPr/>
                    </a:p>
                  </a:txBody>
                  <a:tcPr marL="91450" marR="91450" marT="45725" marB="45725"/>
                </a:tc>
                <a:tc>
                  <a:txBody>
                    <a:bodyPr/>
                    <a:lstStyle/>
                    <a:p>
                      <a:pPr marL="0" marR="0" lvl="0" indent="0" algn="l" rtl="0">
                        <a:spcBef>
                          <a:spcPts val="0"/>
                        </a:spcBef>
                        <a:spcAft>
                          <a:spcPts val="0"/>
                        </a:spcAft>
                        <a:buNone/>
                      </a:pPr>
                      <a:r>
                        <a:rPr lang="en-US" sz="2000" b="1"/>
                        <a:t>Air traffic control</a:t>
                      </a:r>
                      <a:endParaRPr/>
                    </a:p>
                    <a:p>
                      <a:pPr marL="0" marR="0" lvl="0" indent="0" algn="l" rtl="0">
                        <a:spcBef>
                          <a:spcPts val="0"/>
                        </a:spcBef>
                        <a:spcAft>
                          <a:spcPts val="0"/>
                        </a:spcAft>
                        <a:buNone/>
                      </a:pPr>
                      <a:r>
                        <a:rPr lang="en-US" sz="2000" b="1"/>
                        <a:t>Train Conductor</a:t>
                      </a:r>
                      <a:endParaRPr/>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2"/>
                  </a:ext>
                </a:extLst>
              </a:tr>
              <a:tr h="494050">
                <a:tc>
                  <a:txBody>
                    <a:bodyPr/>
                    <a:lstStyle/>
                    <a:p>
                      <a:pPr marL="0" marR="0" lvl="0" indent="0" algn="l" rtl="0">
                        <a:lnSpc>
                          <a:spcPct val="100000"/>
                        </a:lnSpc>
                        <a:spcBef>
                          <a:spcPts val="0"/>
                        </a:spcBef>
                        <a:spcAft>
                          <a:spcPts val="0"/>
                        </a:spcAft>
                        <a:buClr>
                          <a:schemeClr val="dk1"/>
                        </a:buClr>
                        <a:buSzPts val="2400"/>
                        <a:buFont typeface="Calibri"/>
                        <a:buNone/>
                      </a:pPr>
                      <a:r>
                        <a:rPr lang="en-US" sz="2400" b="1"/>
                        <a:t>Attention to detail</a:t>
                      </a:r>
                      <a:endParaRPr/>
                    </a:p>
                  </a:txBody>
                  <a:tcPr marL="91450" marR="91450" marT="45725" marB="45725"/>
                </a:tc>
                <a:tc>
                  <a:txBody>
                    <a:bodyPr/>
                    <a:lstStyle/>
                    <a:p>
                      <a:pPr marL="0" marR="0" lvl="0" indent="0" algn="l" rtl="0">
                        <a:spcBef>
                          <a:spcPts val="0"/>
                        </a:spcBef>
                        <a:spcAft>
                          <a:spcPts val="0"/>
                        </a:spcAft>
                        <a:buNone/>
                      </a:pPr>
                      <a:r>
                        <a:rPr lang="en-US" sz="2000" b="1"/>
                        <a:t>Data - entry</a:t>
                      </a:r>
                      <a:endParaRPr/>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3"/>
                  </a:ext>
                </a:extLst>
              </a:tr>
              <a:tr h="889275">
                <a:tc>
                  <a:txBody>
                    <a:bodyPr/>
                    <a:lstStyle/>
                    <a:p>
                      <a:pPr marL="0" marR="0" lvl="0" indent="0" algn="l" rtl="0">
                        <a:lnSpc>
                          <a:spcPct val="100000"/>
                        </a:lnSpc>
                        <a:spcBef>
                          <a:spcPts val="0"/>
                        </a:spcBef>
                        <a:spcAft>
                          <a:spcPts val="0"/>
                        </a:spcAft>
                        <a:buClr>
                          <a:schemeClr val="dk1"/>
                        </a:buClr>
                        <a:buSzPts val="2400"/>
                        <a:buFont typeface="Calibri"/>
                        <a:buNone/>
                      </a:pPr>
                      <a:r>
                        <a:rPr lang="en-US" sz="2400" b="1"/>
                        <a:t>Interest in facts, letters, numbers</a:t>
                      </a:r>
                      <a:endParaRPr/>
                    </a:p>
                  </a:txBody>
                  <a:tcPr marL="91450" marR="91450" marT="45725" marB="45725"/>
                </a:tc>
                <a:tc>
                  <a:txBody>
                    <a:bodyPr/>
                    <a:lstStyle/>
                    <a:p>
                      <a:pPr marL="0" marR="0" lvl="0" indent="0" algn="l" rtl="0">
                        <a:spcBef>
                          <a:spcPts val="0"/>
                        </a:spcBef>
                        <a:spcAft>
                          <a:spcPts val="0"/>
                        </a:spcAft>
                        <a:buNone/>
                      </a:pPr>
                      <a:r>
                        <a:rPr lang="en-US" sz="2000" b="1"/>
                        <a:t>Investigator</a:t>
                      </a:r>
                      <a:endParaRPr/>
                    </a:p>
                    <a:p>
                      <a:pPr marL="0" marR="0" lvl="0" indent="0" algn="l" rtl="0">
                        <a:spcBef>
                          <a:spcPts val="0"/>
                        </a:spcBef>
                        <a:spcAft>
                          <a:spcPts val="0"/>
                        </a:spcAft>
                        <a:buNone/>
                      </a:pPr>
                      <a:r>
                        <a:rPr lang="en-US" sz="2000" b="1"/>
                        <a:t>Editor</a:t>
                      </a:r>
                      <a:endParaRPr/>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4"/>
                  </a:ext>
                </a:extLst>
              </a:tr>
              <a:tr h="1224850">
                <a:tc>
                  <a:txBody>
                    <a:bodyPr/>
                    <a:lstStyle/>
                    <a:p>
                      <a:pPr marL="0" marR="0" lvl="0" indent="0" algn="l" rtl="0">
                        <a:lnSpc>
                          <a:spcPct val="100000"/>
                        </a:lnSpc>
                        <a:spcBef>
                          <a:spcPts val="0"/>
                        </a:spcBef>
                        <a:spcAft>
                          <a:spcPts val="0"/>
                        </a:spcAft>
                        <a:buClr>
                          <a:schemeClr val="dk1"/>
                        </a:buClr>
                        <a:buSzPts val="3200"/>
                        <a:buFont typeface="Calibri"/>
                        <a:buNone/>
                      </a:pPr>
                      <a:r>
                        <a:rPr lang="en-US" sz="2000" b="1"/>
                        <a:t>Responses to sensory stimuli</a:t>
                      </a:r>
                      <a:endParaRPr sz="2000"/>
                    </a:p>
                  </a:txBody>
                  <a:tcPr marL="91450" marR="91450" marT="45725" marB="45725"/>
                </a:tc>
                <a:tc>
                  <a:txBody>
                    <a:bodyPr/>
                    <a:lstStyle/>
                    <a:p>
                      <a:pPr marL="0" marR="0" lvl="0" indent="0" algn="l" rtl="0">
                        <a:spcBef>
                          <a:spcPts val="0"/>
                        </a:spcBef>
                        <a:spcAft>
                          <a:spcPts val="0"/>
                        </a:spcAft>
                        <a:buNone/>
                      </a:pPr>
                      <a:r>
                        <a:rPr lang="en-US" sz="2000" b="1"/>
                        <a:t>Musician, Artist</a:t>
                      </a:r>
                      <a:endParaRPr sz="2000"/>
                    </a:p>
                    <a:p>
                      <a:pPr marL="0" marR="0" lvl="0" indent="0" algn="l" rtl="0">
                        <a:spcBef>
                          <a:spcPts val="0"/>
                        </a:spcBef>
                        <a:spcAft>
                          <a:spcPts val="0"/>
                        </a:spcAft>
                        <a:buNone/>
                      </a:pPr>
                      <a:r>
                        <a:rPr lang="en-US" sz="2000" b="1"/>
                        <a:t>Sound Engineer</a:t>
                      </a:r>
                      <a:endParaRPr sz="2000"/>
                    </a:p>
                    <a:p>
                      <a:pPr marL="0" marR="0" lvl="0" indent="0" algn="l" rtl="0">
                        <a:spcBef>
                          <a:spcPts val="0"/>
                        </a:spcBef>
                        <a:spcAft>
                          <a:spcPts val="0"/>
                        </a:spcAft>
                        <a:buNone/>
                      </a:pPr>
                      <a:r>
                        <a:rPr lang="en-US" sz="2000" b="1"/>
                        <a:t>Video game designer</a:t>
                      </a:r>
                      <a:endParaRPr sz="2000"/>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5"/>
                  </a:ext>
                </a:extLst>
              </a:tr>
              <a:tr h="494050">
                <a:tc>
                  <a:txBody>
                    <a:bodyPr/>
                    <a:lstStyle/>
                    <a:p>
                      <a:pPr marL="0" marR="0" lvl="0" indent="0" algn="l" rtl="0">
                        <a:lnSpc>
                          <a:spcPct val="100000"/>
                        </a:lnSpc>
                        <a:spcBef>
                          <a:spcPts val="0"/>
                        </a:spcBef>
                        <a:spcAft>
                          <a:spcPts val="0"/>
                        </a:spcAft>
                        <a:buClr>
                          <a:schemeClr val="dk1"/>
                        </a:buClr>
                        <a:buSzPts val="2400"/>
                        <a:buFont typeface="Calibri"/>
                        <a:buNone/>
                      </a:pPr>
                      <a:r>
                        <a:rPr lang="en-US" sz="2400" b="1"/>
                        <a:t>Strong Moral Compass</a:t>
                      </a:r>
                      <a:endParaRPr sz="2400" b="1"/>
                    </a:p>
                  </a:txBody>
                  <a:tcPr marL="91450" marR="91450" marT="45725" marB="45725"/>
                </a:tc>
                <a:tc>
                  <a:txBody>
                    <a:bodyPr/>
                    <a:lstStyle/>
                    <a:p>
                      <a:pPr marL="0" marR="0" lvl="0" indent="0" algn="l" rtl="0">
                        <a:spcBef>
                          <a:spcPts val="0"/>
                        </a:spcBef>
                        <a:spcAft>
                          <a:spcPts val="0"/>
                        </a:spcAft>
                        <a:buNone/>
                      </a:pPr>
                      <a:r>
                        <a:rPr lang="en-US" sz="2400" b="1"/>
                        <a:t>Judge, Referee, Lawyer</a:t>
                      </a:r>
                      <a:endParaRPr sz="2400" b="1"/>
                    </a:p>
                  </a:txBody>
                  <a:tcPr marL="91450" marR="91450" marT="45725" marB="45725"/>
                </a:tc>
                <a:tc>
                  <a:txBody>
                    <a:bodyPr/>
                    <a:lstStyle/>
                    <a:p>
                      <a:pPr marL="0" marR="0" lvl="0" indent="0" algn="l" rtl="0">
                        <a:spcBef>
                          <a:spcPts val="0"/>
                        </a:spcBef>
                        <a:spcAft>
                          <a:spcPts val="0"/>
                        </a:spcAft>
                        <a:buNone/>
                      </a:pPr>
                      <a:endParaRPr sz="24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6"/>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4"/>
        <p:cNvGrpSpPr/>
        <p:nvPr/>
      </p:nvGrpSpPr>
      <p:grpSpPr>
        <a:xfrm>
          <a:off x="0" y="0"/>
          <a:ext cx="0" cy="0"/>
          <a:chOff x="0" y="0"/>
          <a:chExt cx="0" cy="0"/>
        </a:xfrm>
      </p:grpSpPr>
      <p:sp>
        <p:nvSpPr>
          <p:cNvPr id="225" name="Google Shape;225;p15"/>
          <p:cNvSpPr/>
          <p:nvPr/>
        </p:nvSpPr>
        <p:spPr>
          <a:xfrm>
            <a:off x="0" y="2"/>
            <a:ext cx="12192000" cy="685799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6" name="Google Shape;226;p15"/>
          <p:cNvSpPr/>
          <p:nvPr/>
        </p:nvSpPr>
        <p:spPr>
          <a:xfrm rot="5400000" flipH="1">
            <a:off x="-1417539" y="1417538"/>
            <a:ext cx="6875818" cy="4040744"/>
          </a:xfrm>
          <a:prstGeom prst="rect">
            <a:avLst/>
          </a:prstGeom>
          <a:gradFill>
            <a:gsLst>
              <a:gs pos="0">
                <a:srgbClr val="000000"/>
              </a:gs>
              <a:gs pos="11000">
                <a:srgbClr val="000000"/>
              </a:gs>
              <a:gs pos="100000">
                <a:srgbClr val="2F5496"/>
              </a:gs>
            </a:gsLst>
            <a:lin ang="18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7" name="Google Shape;227;p15"/>
          <p:cNvSpPr/>
          <p:nvPr/>
        </p:nvSpPr>
        <p:spPr>
          <a:xfrm rot="-5400000">
            <a:off x="-159565" y="2659404"/>
            <a:ext cx="4355594" cy="4040742"/>
          </a:xfrm>
          <a:prstGeom prst="rect">
            <a:avLst/>
          </a:prstGeom>
          <a:gradFill>
            <a:gsLst>
              <a:gs pos="0">
                <a:srgbClr val="4472C4">
                  <a:alpha val="49803"/>
                </a:srgbClr>
              </a:gs>
              <a:gs pos="100000">
                <a:srgbClr val="1F3864">
                  <a:alpha val="0"/>
                </a:srgbClr>
              </a:gs>
            </a:gsLst>
            <a:lin ang="11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8" name="Google Shape;228;p15" descr="One in a crowd"/>
          <p:cNvPicPr preferRelativeResize="0"/>
          <p:nvPr/>
        </p:nvPicPr>
        <p:blipFill rotWithShape="1">
          <a:blip r:embed="rId3">
            <a:alphaModFix/>
          </a:blip>
          <a:srcRect l="9591" r="1398" b="-2"/>
          <a:stretch/>
        </p:blipFill>
        <p:spPr>
          <a:xfrm>
            <a:off x="4038599" y="10"/>
            <a:ext cx="8160026" cy="6875809"/>
          </a:xfrm>
          <a:prstGeom prst="rect">
            <a:avLst/>
          </a:prstGeom>
          <a:noFill/>
          <a:ln>
            <a:noFill/>
          </a:ln>
        </p:spPr>
      </p:pic>
      <p:sp>
        <p:nvSpPr>
          <p:cNvPr id="229" name="Google Shape;229;p15"/>
          <p:cNvSpPr/>
          <p:nvPr/>
        </p:nvSpPr>
        <p:spPr>
          <a:xfrm rot="6097846">
            <a:off x="-747355" y="1201312"/>
            <a:ext cx="4808302" cy="4088666"/>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882"/>
                </a:srgbClr>
              </a:gs>
            </a:gsLst>
            <a:lin ang="16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0" name="Google Shape;230;p15"/>
          <p:cNvSpPr txBox="1">
            <a:spLocks noGrp="1"/>
          </p:cNvSpPr>
          <p:nvPr>
            <p:ph type="title"/>
          </p:nvPr>
        </p:nvSpPr>
        <p:spPr>
          <a:xfrm>
            <a:off x="534475" y="2787800"/>
            <a:ext cx="3369900" cy="3693900"/>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rgbClr val="C55A11"/>
              </a:buClr>
              <a:buSzPts val="4400"/>
              <a:buFont typeface="Calibri"/>
              <a:buNone/>
            </a:pPr>
            <a:r>
              <a:rPr lang="en-US" b="1">
                <a:solidFill>
                  <a:srgbClr val="C55A11"/>
                </a:solidFill>
              </a:rPr>
              <a:t>Building STRENGTHS - Supporting CHALLENGES</a:t>
            </a:r>
            <a:endParaRPr sz="4000" b="1">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4"/>
          <p:cNvSpPr txBox="1">
            <a:spLocks noGrp="1"/>
          </p:cNvSpPr>
          <p:nvPr>
            <p:ph type="title"/>
          </p:nvPr>
        </p:nvSpPr>
        <p:spPr>
          <a:xfrm>
            <a:off x="838200" y="1"/>
            <a:ext cx="10515600" cy="97436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48135"/>
              </a:buClr>
              <a:buSzPts val="4400"/>
              <a:buFont typeface="Arial"/>
              <a:buNone/>
            </a:pPr>
            <a:r>
              <a:rPr lang="en-US" b="1">
                <a:solidFill>
                  <a:srgbClr val="548135"/>
                </a:solidFill>
                <a:latin typeface="Arial"/>
                <a:ea typeface="Arial"/>
                <a:cs typeface="Arial"/>
                <a:sym typeface="Arial"/>
              </a:rPr>
              <a:t>Common Characteristics</a:t>
            </a:r>
            <a:endParaRPr/>
          </a:p>
        </p:txBody>
      </p:sp>
      <p:graphicFrame>
        <p:nvGraphicFramePr>
          <p:cNvPr id="237" name="Google Shape;237;p14"/>
          <p:cNvGraphicFramePr/>
          <p:nvPr/>
        </p:nvGraphicFramePr>
        <p:xfrm>
          <a:off x="270164" y="768927"/>
          <a:ext cx="11766950" cy="6267350"/>
        </p:xfrm>
        <a:graphic>
          <a:graphicData uri="http://schemas.openxmlformats.org/drawingml/2006/table">
            <a:tbl>
              <a:tblPr firstRow="1" bandRow="1">
                <a:noFill/>
                <a:tableStyleId>{ADE75939-8DAA-4139-B85B-38FA63D80848}</a:tableStyleId>
              </a:tblPr>
              <a:tblGrid>
                <a:gridCol w="3064625">
                  <a:extLst>
                    <a:ext uri="{9D8B030D-6E8A-4147-A177-3AD203B41FA5}">
                      <a16:colId xmlns:a16="http://schemas.microsoft.com/office/drawing/2014/main" val="20000"/>
                    </a:ext>
                  </a:extLst>
                </a:gridCol>
                <a:gridCol w="2765500">
                  <a:extLst>
                    <a:ext uri="{9D8B030D-6E8A-4147-A177-3AD203B41FA5}">
                      <a16:colId xmlns:a16="http://schemas.microsoft.com/office/drawing/2014/main" val="20001"/>
                    </a:ext>
                  </a:extLst>
                </a:gridCol>
                <a:gridCol w="3793350">
                  <a:extLst>
                    <a:ext uri="{9D8B030D-6E8A-4147-A177-3AD203B41FA5}">
                      <a16:colId xmlns:a16="http://schemas.microsoft.com/office/drawing/2014/main" val="20002"/>
                    </a:ext>
                  </a:extLst>
                </a:gridCol>
                <a:gridCol w="2143475">
                  <a:extLst>
                    <a:ext uri="{9D8B030D-6E8A-4147-A177-3AD203B41FA5}">
                      <a16:colId xmlns:a16="http://schemas.microsoft.com/office/drawing/2014/main" val="20003"/>
                    </a:ext>
                  </a:extLst>
                </a:gridCol>
              </a:tblGrid>
              <a:tr h="1008575">
                <a:tc>
                  <a:txBody>
                    <a:bodyPr/>
                    <a:lstStyle/>
                    <a:p>
                      <a:pPr marL="0" marR="0" lvl="0" indent="0" algn="ctr" rtl="0">
                        <a:spcBef>
                          <a:spcPts val="0"/>
                        </a:spcBef>
                        <a:spcAft>
                          <a:spcPts val="0"/>
                        </a:spcAft>
                        <a:buNone/>
                      </a:pPr>
                      <a:r>
                        <a:rPr lang="en-US" sz="2400"/>
                        <a:t>Strengths</a:t>
                      </a:r>
                      <a:endParaRPr/>
                    </a:p>
                  </a:txBody>
                  <a:tcPr marL="91450" marR="91450" marT="45725" marB="45725"/>
                </a:tc>
                <a:tc>
                  <a:txBody>
                    <a:bodyPr/>
                    <a:lstStyle/>
                    <a:p>
                      <a:pPr marL="0" marR="0" lvl="0" indent="0" algn="ctr" rtl="0">
                        <a:spcBef>
                          <a:spcPts val="0"/>
                        </a:spcBef>
                        <a:spcAft>
                          <a:spcPts val="0"/>
                        </a:spcAft>
                        <a:buNone/>
                      </a:pPr>
                      <a:r>
                        <a:rPr lang="en-US" sz="2400"/>
                        <a:t>Contributions</a:t>
                      </a:r>
                      <a:endParaRPr/>
                    </a:p>
                  </a:txBody>
                  <a:tcPr marL="91450" marR="91450" marT="45725" marB="45725"/>
                </a:tc>
                <a:tc>
                  <a:txBody>
                    <a:bodyPr/>
                    <a:lstStyle/>
                    <a:p>
                      <a:pPr marL="0" marR="0" lvl="0" indent="0" algn="ctr" rtl="0">
                        <a:spcBef>
                          <a:spcPts val="0"/>
                        </a:spcBef>
                        <a:spcAft>
                          <a:spcPts val="0"/>
                        </a:spcAft>
                        <a:buNone/>
                      </a:pPr>
                      <a:r>
                        <a:rPr lang="en-US" sz="2400"/>
                        <a:t>Challenges</a:t>
                      </a:r>
                      <a:endParaRPr/>
                    </a:p>
                  </a:txBody>
                  <a:tcPr marL="91450" marR="91450" marT="45725" marB="45725"/>
                </a:tc>
                <a:tc>
                  <a:txBody>
                    <a:bodyPr/>
                    <a:lstStyle/>
                    <a:p>
                      <a:pPr marL="0" marR="0" lvl="0" indent="0" algn="ctr" rtl="0">
                        <a:spcBef>
                          <a:spcPts val="0"/>
                        </a:spcBef>
                        <a:spcAft>
                          <a:spcPts val="0"/>
                        </a:spcAft>
                        <a:buNone/>
                      </a:pPr>
                      <a:r>
                        <a:rPr lang="en-US" sz="2000"/>
                        <a:t>Evidence-based Practices &amp; Supports</a:t>
                      </a:r>
                      <a:endParaRPr/>
                    </a:p>
                  </a:txBody>
                  <a:tcPr marL="91450" marR="91450" marT="45725" marB="45725"/>
                </a:tc>
                <a:extLst>
                  <a:ext uri="{0D108BD9-81ED-4DB2-BD59-A6C34878D82A}">
                    <a16:rowId xmlns:a16="http://schemas.microsoft.com/office/drawing/2014/main" val="10000"/>
                  </a:ext>
                </a:extLst>
              </a:tr>
              <a:tr h="825200">
                <a:tc>
                  <a:txBody>
                    <a:bodyPr/>
                    <a:lstStyle/>
                    <a:p>
                      <a:pPr marL="0" marR="0" lvl="0" indent="0" algn="l" rtl="0">
                        <a:lnSpc>
                          <a:spcPct val="100000"/>
                        </a:lnSpc>
                        <a:spcBef>
                          <a:spcPts val="0"/>
                        </a:spcBef>
                        <a:spcAft>
                          <a:spcPts val="0"/>
                        </a:spcAft>
                        <a:buClr>
                          <a:schemeClr val="dk1"/>
                        </a:buClr>
                        <a:buSzPts val="2400"/>
                        <a:buFont typeface="Calibri"/>
                        <a:buNone/>
                      </a:pPr>
                      <a:r>
                        <a:rPr lang="en-US" sz="2400" b="1"/>
                        <a:t>Follows rules- preference for Routine</a:t>
                      </a:r>
                      <a:endParaRPr/>
                    </a:p>
                  </a:txBody>
                  <a:tcPr marL="91450" marR="91450" marT="45725" marB="45725"/>
                </a:tc>
                <a:tc>
                  <a:txBody>
                    <a:bodyPr/>
                    <a:lstStyle/>
                    <a:p>
                      <a:pPr marL="0" marR="0" lvl="0" indent="0" algn="l" rtl="0">
                        <a:spcBef>
                          <a:spcPts val="0"/>
                        </a:spcBef>
                        <a:spcAft>
                          <a:spcPts val="0"/>
                        </a:spcAft>
                        <a:buNone/>
                      </a:pPr>
                      <a:r>
                        <a:rPr lang="en-US" sz="2000" b="1"/>
                        <a:t>Tour guide, Chief, Farm management</a:t>
                      </a:r>
                      <a:endParaRPr/>
                    </a:p>
                  </a:txBody>
                  <a:tcPr marL="91450" marR="91450" marT="45725" marB="45725"/>
                </a:tc>
                <a:tc>
                  <a:txBody>
                    <a:bodyPr/>
                    <a:lstStyle/>
                    <a:p>
                      <a:pPr marL="0" marR="0" lvl="0" indent="0" algn="l" rtl="0">
                        <a:spcBef>
                          <a:spcPts val="0"/>
                        </a:spcBef>
                        <a:spcAft>
                          <a:spcPts val="0"/>
                        </a:spcAft>
                        <a:buNone/>
                      </a:pPr>
                      <a:r>
                        <a:rPr lang="en-US" sz="2400" b="1"/>
                        <a:t>Change in Routine</a:t>
                      </a:r>
                      <a:endParaRPr/>
                    </a:p>
                    <a:p>
                      <a:pPr marL="0" marR="0" lvl="0" indent="0" algn="l" rtl="0">
                        <a:spcBef>
                          <a:spcPts val="0"/>
                        </a:spcBef>
                        <a:spcAft>
                          <a:spcPts val="0"/>
                        </a:spcAft>
                        <a:buNone/>
                      </a:pPr>
                      <a:r>
                        <a:rPr lang="en-US" sz="2400" b="1"/>
                        <a:t>Coping with Frustration</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r h="825200">
                <a:tc>
                  <a:txBody>
                    <a:bodyPr/>
                    <a:lstStyle/>
                    <a:p>
                      <a:pPr marL="0" marR="0" lvl="0" indent="0" algn="l" rtl="0">
                        <a:spcBef>
                          <a:spcPts val="0"/>
                        </a:spcBef>
                        <a:spcAft>
                          <a:spcPts val="0"/>
                        </a:spcAft>
                        <a:buNone/>
                      </a:pPr>
                      <a:r>
                        <a:rPr lang="en-US" sz="2400" b="1"/>
                        <a:t>Sustained focused attention to interests</a:t>
                      </a:r>
                      <a:endParaRPr/>
                    </a:p>
                  </a:txBody>
                  <a:tcPr marL="91450" marR="91450" marT="45725" marB="45725"/>
                </a:tc>
                <a:tc>
                  <a:txBody>
                    <a:bodyPr/>
                    <a:lstStyle/>
                    <a:p>
                      <a:pPr marL="0" marR="0" lvl="0" indent="0" algn="l" rtl="0">
                        <a:spcBef>
                          <a:spcPts val="0"/>
                        </a:spcBef>
                        <a:spcAft>
                          <a:spcPts val="0"/>
                        </a:spcAft>
                        <a:buNone/>
                      </a:pPr>
                      <a:r>
                        <a:rPr lang="en-US" sz="2000" b="1"/>
                        <a:t>Air traffic control</a:t>
                      </a:r>
                      <a:endParaRPr/>
                    </a:p>
                    <a:p>
                      <a:pPr marL="0" marR="0" lvl="0" indent="0" algn="l" rtl="0">
                        <a:spcBef>
                          <a:spcPts val="0"/>
                        </a:spcBef>
                        <a:spcAft>
                          <a:spcPts val="0"/>
                        </a:spcAft>
                        <a:buNone/>
                      </a:pPr>
                      <a:r>
                        <a:rPr lang="en-US" sz="2000" b="1"/>
                        <a:t>Train Conductor</a:t>
                      </a:r>
                      <a:endParaRPr/>
                    </a:p>
                  </a:txBody>
                  <a:tcPr marL="91450" marR="91450" marT="45725" marB="45725"/>
                </a:tc>
                <a:tc>
                  <a:txBody>
                    <a:bodyPr/>
                    <a:lstStyle/>
                    <a:p>
                      <a:pPr marL="0" marR="0" lvl="0" indent="0" algn="l" rtl="0">
                        <a:spcBef>
                          <a:spcPts val="0"/>
                        </a:spcBef>
                        <a:spcAft>
                          <a:spcPts val="0"/>
                        </a:spcAft>
                        <a:buNone/>
                      </a:pPr>
                      <a:r>
                        <a:rPr lang="en-US" sz="2400" b="1"/>
                        <a:t>Transitions from preferred activities</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2"/>
                  </a:ext>
                </a:extLst>
              </a:tr>
              <a:tr h="458450">
                <a:tc>
                  <a:txBody>
                    <a:bodyPr/>
                    <a:lstStyle/>
                    <a:p>
                      <a:pPr marL="0" marR="0" lvl="0" indent="0" algn="l" rtl="0">
                        <a:lnSpc>
                          <a:spcPct val="100000"/>
                        </a:lnSpc>
                        <a:spcBef>
                          <a:spcPts val="0"/>
                        </a:spcBef>
                        <a:spcAft>
                          <a:spcPts val="0"/>
                        </a:spcAft>
                        <a:buClr>
                          <a:schemeClr val="dk1"/>
                        </a:buClr>
                        <a:buSzPts val="2400"/>
                        <a:buFont typeface="Calibri"/>
                        <a:buNone/>
                      </a:pPr>
                      <a:r>
                        <a:rPr lang="en-US" sz="2400" b="1"/>
                        <a:t>Attention to detail</a:t>
                      </a:r>
                      <a:endParaRPr/>
                    </a:p>
                  </a:txBody>
                  <a:tcPr marL="91450" marR="91450" marT="45725" marB="45725"/>
                </a:tc>
                <a:tc>
                  <a:txBody>
                    <a:bodyPr/>
                    <a:lstStyle/>
                    <a:p>
                      <a:pPr marL="0" marR="0" lvl="0" indent="0" algn="l" rtl="0">
                        <a:spcBef>
                          <a:spcPts val="0"/>
                        </a:spcBef>
                        <a:spcAft>
                          <a:spcPts val="0"/>
                        </a:spcAft>
                        <a:buNone/>
                      </a:pPr>
                      <a:r>
                        <a:rPr lang="en-US" sz="2000" b="1"/>
                        <a:t>Data - entry</a:t>
                      </a:r>
                      <a:endParaRPr/>
                    </a:p>
                  </a:txBody>
                  <a:tcPr marL="91450" marR="91450" marT="45725" marB="45725"/>
                </a:tc>
                <a:tc>
                  <a:txBody>
                    <a:bodyPr/>
                    <a:lstStyle/>
                    <a:p>
                      <a:pPr marL="0" marR="0" lvl="0" indent="0" algn="l" rtl="0">
                        <a:spcBef>
                          <a:spcPts val="0"/>
                        </a:spcBef>
                        <a:spcAft>
                          <a:spcPts val="0"/>
                        </a:spcAft>
                        <a:buNone/>
                      </a:pPr>
                      <a:r>
                        <a:rPr lang="en-US" sz="2400" b="1"/>
                        <a:t>Big Picture </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3"/>
                  </a:ext>
                </a:extLst>
              </a:tr>
              <a:tr h="825200">
                <a:tc>
                  <a:txBody>
                    <a:bodyPr/>
                    <a:lstStyle/>
                    <a:p>
                      <a:pPr marL="0" marR="0" lvl="0" indent="0" algn="l" rtl="0">
                        <a:lnSpc>
                          <a:spcPct val="100000"/>
                        </a:lnSpc>
                        <a:spcBef>
                          <a:spcPts val="0"/>
                        </a:spcBef>
                        <a:spcAft>
                          <a:spcPts val="0"/>
                        </a:spcAft>
                        <a:buClr>
                          <a:schemeClr val="dk1"/>
                        </a:buClr>
                        <a:buSzPts val="2400"/>
                        <a:buFont typeface="Calibri"/>
                        <a:buNone/>
                      </a:pPr>
                      <a:r>
                        <a:rPr lang="en-US" sz="2400" b="1"/>
                        <a:t>Interest in facts, letters, numbers</a:t>
                      </a:r>
                      <a:endParaRPr/>
                    </a:p>
                  </a:txBody>
                  <a:tcPr marL="91450" marR="91450" marT="45725" marB="45725"/>
                </a:tc>
                <a:tc>
                  <a:txBody>
                    <a:bodyPr/>
                    <a:lstStyle/>
                    <a:p>
                      <a:pPr marL="0" marR="0" lvl="0" indent="0" algn="l" rtl="0">
                        <a:spcBef>
                          <a:spcPts val="0"/>
                        </a:spcBef>
                        <a:spcAft>
                          <a:spcPts val="0"/>
                        </a:spcAft>
                        <a:buNone/>
                      </a:pPr>
                      <a:r>
                        <a:rPr lang="en-US" sz="2000" b="1"/>
                        <a:t>Investigator</a:t>
                      </a:r>
                      <a:endParaRPr/>
                    </a:p>
                    <a:p>
                      <a:pPr marL="0" marR="0" lvl="0" indent="0" algn="l" rtl="0">
                        <a:spcBef>
                          <a:spcPts val="0"/>
                        </a:spcBef>
                        <a:spcAft>
                          <a:spcPts val="0"/>
                        </a:spcAft>
                        <a:buNone/>
                      </a:pPr>
                      <a:r>
                        <a:rPr lang="en-US" sz="2000" b="1"/>
                        <a:t>Editor</a:t>
                      </a:r>
                      <a:endParaRPr/>
                    </a:p>
                  </a:txBody>
                  <a:tcPr marL="91450" marR="91450" marT="45725" marB="45725"/>
                </a:tc>
                <a:tc>
                  <a:txBody>
                    <a:bodyPr/>
                    <a:lstStyle/>
                    <a:p>
                      <a:pPr marL="0" marR="0" lvl="0" indent="0" algn="l" rtl="0">
                        <a:spcBef>
                          <a:spcPts val="0"/>
                        </a:spcBef>
                        <a:spcAft>
                          <a:spcPts val="0"/>
                        </a:spcAft>
                        <a:buNone/>
                      </a:pPr>
                      <a:r>
                        <a:rPr lang="en-US" sz="2400" b="1"/>
                        <a:t>Prediction</a:t>
                      </a:r>
                      <a:endParaRPr/>
                    </a:p>
                    <a:p>
                      <a:pPr marL="0" marR="0" lvl="0" indent="0" algn="l" rtl="0">
                        <a:lnSpc>
                          <a:spcPct val="100000"/>
                        </a:lnSpc>
                        <a:spcBef>
                          <a:spcPts val="0"/>
                        </a:spcBef>
                        <a:spcAft>
                          <a:spcPts val="0"/>
                        </a:spcAft>
                        <a:buClr>
                          <a:schemeClr val="dk1"/>
                        </a:buClr>
                        <a:buSzPts val="2400"/>
                        <a:buFont typeface="Calibri"/>
                        <a:buNone/>
                      </a:pPr>
                      <a:r>
                        <a:rPr lang="en-US" sz="2400" b="1"/>
                        <a:t>Perspective taking</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4"/>
                  </a:ext>
                </a:extLst>
              </a:tr>
              <a:tr h="1138225">
                <a:tc>
                  <a:txBody>
                    <a:bodyPr/>
                    <a:lstStyle/>
                    <a:p>
                      <a:pPr marL="0" marR="0" lvl="0" indent="0" algn="l" rtl="0">
                        <a:lnSpc>
                          <a:spcPct val="100000"/>
                        </a:lnSpc>
                        <a:spcBef>
                          <a:spcPts val="0"/>
                        </a:spcBef>
                        <a:spcAft>
                          <a:spcPts val="0"/>
                        </a:spcAft>
                        <a:buClr>
                          <a:schemeClr val="dk1"/>
                        </a:buClr>
                        <a:buSzPts val="2400"/>
                        <a:buFont typeface="Calibri"/>
                        <a:buNone/>
                      </a:pPr>
                      <a:r>
                        <a:rPr lang="en-US" sz="2400" b="1"/>
                        <a:t>Responses to sensory stimuli</a:t>
                      </a:r>
                      <a:endParaRPr/>
                    </a:p>
                  </a:txBody>
                  <a:tcPr marL="91450" marR="91450" marT="45725" marB="45725"/>
                </a:tc>
                <a:tc>
                  <a:txBody>
                    <a:bodyPr/>
                    <a:lstStyle/>
                    <a:p>
                      <a:pPr marL="0" marR="0" lvl="0" indent="0" algn="l" rtl="0">
                        <a:spcBef>
                          <a:spcPts val="0"/>
                        </a:spcBef>
                        <a:spcAft>
                          <a:spcPts val="0"/>
                        </a:spcAft>
                        <a:buNone/>
                      </a:pPr>
                      <a:r>
                        <a:rPr lang="en-US" sz="2000" b="1"/>
                        <a:t>Musician, Artist</a:t>
                      </a:r>
                      <a:endParaRPr/>
                    </a:p>
                    <a:p>
                      <a:pPr marL="0" marR="0" lvl="0" indent="0" algn="l" rtl="0">
                        <a:spcBef>
                          <a:spcPts val="0"/>
                        </a:spcBef>
                        <a:spcAft>
                          <a:spcPts val="0"/>
                        </a:spcAft>
                        <a:buNone/>
                      </a:pPr>
                      <a:r>
                        <a:rPr lang="en-US" sz="2000" b="1"/>
                        <a:t>Sound Engineer</a:t>
                      </a:r>
                      <a:endParaRPr/>
                    </a:p>
                    <a:p>
                      <a:pPr marL="0" marR="0" lvl="0" indent="0" algn="l" rtl="0">
                        <a:spcBef>
                          <a:spcPts val="0"/>
                        </a:spcBef>
                        <a:spcAft>
                          <a:spcPts val="0"/>
                        </a:spcAft>
                        <a:buNone/>
                      </a:pPr>
                      <a:r>
                        <a:rPr lang="en-US" sz="2000" b="1"/>
                        <a:t>Video game developer</a:t>
                      </a:r>
                      <a:endParaRPr/>
                    </a:p>
                  </a:txBody>
                  <a:tcPr marL="91450" marR="91450" marT="45725" marB="45725"/>
                </a:tc>
                <a:tc>
                  <a:txBody>
                    <a:bodyPr/>
                    <a:lstStyle/>
                    <a:p>
                      <a:pPr marL="0" marR="0" lvl="0" indent="0" algn="l" rtl="0">
                        <a:spcBef>
                          <a:spcPts val="0"/>
                        </a:spcBef>
                        <a:spcAft>
                          <a:spcPts val="0"/>
                        </a:spcAft>
                        <a:buNone/>
                      </a:pPr>
                      <a:r>
                        <a:rPr lang="en-US" sz="2400" b="1"/>
                        <a:t>Sensory input as negative </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5"/>
                  </a:ext>
                </a:extLst>
              </a:tr>
              <a:tr h="821225">
                <a:tc>
                  <a:txBody>
                    <a:bodyPr/>
                    <a:lstStyle/>
                    <a:p>
                      <a:pPr marL="0" marR="0" lvl="0" indent="0" algn="l" rtl="0">
                        <a:lnSpc>
                          <a:spcPct val="100000"/>
                        </a:lnSpc>
                        <a:spcBef>
                          <a:spcPts val="0"/>
                        </a:spcBef>
                        <a:spcAft>
                          <a:spcPts val="0"/>
                        </a:spcAft>
                        <a:buClr>
                          <a:schemeClr val="dk1"/>
                        </a:buClr>
                        <a:buSzPts val="2400"/>
                        <a:buFont typeface="Calibri"/>
                        <a:buNone/>
                      </a:pPr>
                      <a:r>
                        <a:rPr lang="en-US" sz="2400" b="1"/>
                        <a:t>Strong moral compass</a:t>
                      </a:r>
                      <a:endParaRPr sz="2400" b="1"/>
                    </a:p>
                  </a:txBody>
                  <a:tcPr marL="91450" marR="91450" marT="45725" marB="45725"/>
                </a:tc>
                <a:tc>
                  <a:txBody>
                    <a:bodyPr/>
                    <a:lstStyle/>
                    <a:p>
                      <a:pPr marL="0" marR="0" lvl="0" indent="0" algn="l" rtl="0">
                        <a:spcBef>
                          <a:spcPts val="0"/>
                        </a:spcBef>
                        <a:spcAft>
                          <a:spcPts val="0"/>
                        </a:spcAft>
                        <a:buNone/>
                      </a:pPr>
                      <a:r>
                        <a:rPr lang="en-US" sz="2000" b="1"/>
                        <a:t>Judge, Referee, Lawyer</a:t>
                      </a:r>
                      <a:endParaRPr sz="2000" b="1"/>
                    </a:p>
                  </a:txBody>
                  <a:tcPr marL="91450" marR="91450" marT="45725" marB="45725"/>
                </a:tc>
                <a:tc>
                  <a:txBody>
                    <a:bodyPr/>
                    <a:lstStyle/>
                    <a:p>
                      <a:pPr marL="0" marR="0" lvl="0" indent="0" algn="l" rtl="0">
                        <a:spcBef>
                          <a:spcPts val="0"/>
                        </a:spcBef>
                        <a:spcAft>
                          <a:spcPts val="0"/>
                        </a:spcAft>
                        <a:buNone/>
                      </a:pPr>
                      <a:r>
                        <a:rPr lang="en-US" sz="2400" b="1"/>
                        <a:t>Peer Interaction</a:t>
                      </a:r>
                      <a:endParaRPr/>
                    </a:p>
                    <a:p>
                      <a:pPr marL="0" marR="0" lvl="0" indent="0" algn="l" rtl="0">
                        <a:spcBef>
                          <a:spcPts val="0"/>
                        </a:spcBef>
                        <a:spcAft>
                          <a:spcPts val="0"/>
                        </a:spcAft>
                        <a:buNone/>
                      </a:pPr>
                      <a:r>
                        <a:rPr lang="en-US" sz="2400" b="1"/>
                        <a:t>Social Communication</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6"/>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6"/>
          <p:cNvSpPr txBox="1">
            <a:spLocks noGrp="1"/>
          </p:cNvSpPr>
          <p:nvPr>
            <p:ph type="title"/>
          </p:nvPr>
        </p:nvSpPr>
        <p:spPr>
          <a:xfrm>
            <a:off x="1676400" y="457200"/>
            <a:ext cx="8839200" cy="118903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Outcomes of Inclusive Settings (Schwartz, Staub, Gallucci, &amp; Peck, 1995)</a:t>
            </a:r>
            <a:endParaRPr/>
          </a:p>
        </p:txBody>
      </p:sp>
      <p:sp>
        <p:nvSpPr>
          <p:cNvPr id="243" name="Google Shape;243;p16"/>
          <p:cNvSpPr txBox="1">
            <a:spLocks noGrp="1"/>
          </p:cNvSpPr>
          <p:nvPr>
            <p:ph type="body" idx="1"/>
          </p:nvPr>
        </p:nvSpPr>
        <p:spPr>
          <a:xfrm>
            <a:off x="1981200" y="2057401"/>
            <a:ext cx="4648200" cy="40687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Participation</a:t>
            </a:r>
            <a:endParaRPr/>
          </a:p>
          <a:p>
            <a:pPr marL="685800" lvl="1" indent="-228600" algn="l" rtl="0">
              <a:lnSpc>
                <a:spcPct val="90000"/>
              </a:lnSpc>
              <a:spcBef>
                <a:spcPts val="500"/>
              </a:spcBef>
              <a:spcAft>
                <a:spcPts val="0"/>
              </a:spcAft>
              <a:buClr>
                <a:schemeClr val="dk1"/>
              </a:buClr>
              <a:buSzPts val="2400"/>
              <a:buChar char="•"/>
            </a:pPr>
            <a:r>
              <a:rPr lang="en-US"/>
              <a:t>As other classmates</a:t>
            </a:r>
            <a:endParaRPr/>
          </a:p>
          <a:p>
            <a:pPr marL="228600" lvl="0" indent="-228600" algn="l" rtl="0">
              <a:lnSpc>
                <a:spcPct val="90000"/>
              </a:lnSpc>
              <a:spcBef>
                <a:spcPts val="1000"/>
              </a:spcBef>
              <a:spcAft>
                <a:spcPts val="0"/>
              </a:spcAft>
              <a:buClr>
                <a:schemeClr val="dk1"/>
              </a:buClr>
              <a:buSzPts val="2800"/>
              <a:buChar char="•"/>
            </a:pPr>
            <a:r>
              <a:rPr lang="en-US"/>
              <a:t>Engagement</a:t>
            </a:r>
            <a:endParaRPr/>
          </a:p>
          <a:p>
            <a:pPr marL="685800" lvl="1" indent="-228600" algn="l" rtl="0">
              <a:lnSpc>
                <a:spcPct val="90000"/>
              </a:lnSpc>
              <a:spcBef>
                <a:spcPts val="500"/>
              </a:spcBef>
              <a:spcAft>
                <a:spcPts val="0"/>
              </a:spcAft>
              <a:buClr>
                <a:schemeClr val="dk1"/>
              </a:buClr>
              <a:buSzPts val="2400"/>
              <a:buChar char="•"/>
            </a:pPr>
            <a:r>
              <a:rPr lang="en-US"/>
              <a:t>Meaningful involvement</a:t>
            </a:r>
            <a:endParaRPr/>
          </a:p>
          <a:p>
            <a:pPr marL="228600" lvl="0" indent="-228600" algn="l" rtl="0">
              <a:lnSpc>
                <a:spcPct val="90000"/>
              </a:lnSpc>
              <a:spcBef>
                <a:spcPts val="1000"/>
              </a:spcBef>
              <a:spcAft>
                <a:spcPts val="0"/>
              </a:spcAft>
              <a:buClr>
                <a:schemeClr val="dk1"/>
              </a:buClr>
              <a:buSzPts val="2800"/>
              <a:buChar char="•"/>
            </a:pPr>
            <a:r>
              <a:rPr lang="en-US"/>
              <a:t>Relationships</a:t>
            </a:r>
            <a:endParaRPr/>
          </a:p>
          <a:p>
            <a:pPr marL="685800" lvl="1" indent="-228600" algn="l" rtl="0">
              <a:lnSpc>
                <a:spcPct val="90000"/>
              </a:lnSpc>
              <a:spcBef>
                <a:spcPts val="500"/>
              </a:spcBef>
              <a:spcAft>
                <a:spcPts val="0"/>
              </a:spcAft>
              <a:buClr>
                <a:schemeClr val="dk1"/>
              </a:buClr>
              <a:buSzPts val="2400"/>
              <a:buChar char="•"/>
            </a:pPr>
            <a:r>
              <a:rPr lang="en-US"/>
              <a:t>Formation of friendships</a:t>
            </a:r>
            <a:endParaRPr/>
          </a:p>
        </p:txBody>
      </p:sp>
      <p:pic>
        <p:nvPicPr>
          <p:cNvPr id="244" name="Google Shape;244;p16" descr="211"/>
          <p:cNvPicPr preferRelativeResize="0"/>
          <p:nvPr/>
        </p:nvPicPr>
        <p:blipFill rotWithShape="1">
          <a:blip r:embed="rId3">
            <a:alphaModFix/>
          </a:blip>
          <a:srcRect/>
          <a:stretch/>
        </p:blipFill>
        <p:spPr>
          <a:xfrm>
            <a:off x="6553200" y="2133600"/>
            <a:ext cx="3581400" cy="3124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7"/>
          <p:cNvSpPr txBox="1">
            <a:spLocks noGrp="1"/>
          </p:cNvSpPr>
          <p:nvPr>
            <p:ph type="title"/>
          </p:nvPr>
        </p:nvSpPr>
        <p:spPr>
          <a:xfrm>
            <a:off x="838200" y="80926"/>
            <a:ext cx="10515600" cy="1092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Quality of Inclusion</a:t>
            </a:r>
            <a:endParaRPr b="1"/>
          </a:p>
        </p:txBody>
      </p:sp>
      <p:pic>
        <p:nvPicPr>
          <p:cNvPr id="250" name="Google Shape;250;p17"/>
          <p:cNvPicPr preferRelativeResize="0">
            <a:picLocks noGrp="1"/>
          </p:cNvPicPr>
          <p:nvPr>
            <p:ph type="body" idx="1"/>
          </p:nvPr>
        </p:nvPicPr>
        <p:blipFill rotWithShape="1">
          <a:blip r:embed="rId3">
            <a:alphaModFix/>
          </a:blip>
          <a:srcRect/>
          <a:stretch/>
        </p:blipFill>
        <p:spPr>
          <a:xfrm>
            <a:off x="296875" y="1203650"/>
            <a:ext cx="5520300" cy="4784400"/>
          </a:xfrm>
          <a:prstGeom prst="rect">
            <a:avLst/>
          </a:prstGeom>
          <a:noFill/>
          <a:ln>
            <a:noFill/>
          </a:ln>
        </p:spPr>
      </p:pic>
      <p:pic>
        <p:nvPicPr>
          <p:cNvPr id="251" name="Google Shape;251;p17"/>
          <p:cNvPicPr preferRelativeResize="0"/>
          <p:nvPr/>
        </p:nvPicPr>
        <p:blipFill rotWithShape="1">
          <a:blip r:embed="rId4">
            <a:alphaModFix/>
          </a:blip>
          <a:srcRect/>
          <a:stretch/>
        </p:blipFill>
        <p:spPr>
          <a:xfrm>
            <a:off x="6069025" y="1092425"/>
            <a:ext cx="5765576" cy="4784500"/>
          </a:xfrm>
          <a:prstGeom prst="rect">
            <a:avLst/>
          </a:prstGeom>
          <a:noFill/>
          <a:ln>
            <a:noFill/>
          </a:ln>
        </p:spPr>
      </p:pic>
      <p:sp>
        <p:nvSpPr>
          <p:cNvPr id="252" name="Google Shape;252;p17"/>
          <p:cNvSpPr/>
          <p:nvPr/>
        </p:nvSpPr>
        <p:spPr>
          <a:xfrm>
            <a:off x="296863" y="5988050"/>
            <a:ext cx="6096000" cy="647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a:solidFill>
                  <a:schemeClr val="dk1"/>
                </a:solidFill>
                <a:latin typeface="Calibri"/>
                <a:ea typeface="Calibri"/>
                <a:cs typeface="Calibri"/>
                <a:sym typeface="Calibri"/>
              </a:rPr>
              <a:t>http://npdci.fpg.unc.edu/sites/npdci.fpg.unc.edu/files/images/features/ICP_Module_1.swf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33935f7128c_1_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118" name="Google Shape;118;g33935f7128c_1_8"/>
          <p:cNvSpPr txBox="1">
            <a:spLocks noGrp="1"/>
          </p:cNvSpPr>
          <p:nvPr>
            <p:ph type="body" idx="1"/>
          </p:nvPr>
        </p:nvSpPr>
        <p:spPr>
          <a:xfrm>
            <a:off x="838200" y="505750"/>
            <a:ext cx="10515600" cy="567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119" name="Google Shape;119;g33935f7128c_1_8"/>
          <p:cNvPicPr preferRelativeResize="0"/>
          <p:nvPr/>
        </p:nvPicPr>
        <p:blipFill>
          <a:blip r:embed="rId3">
            <a:alphaModFix/>
          </a:blip>
          <a:stretch>
            <a:fillRect/>
          </a:stretch>
        </p:blipFill>
        <p:spPr>
          <a:xfrm>
            <a:off x="-20" y="0"/>
            <a:ext cx="12192019"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33935f7128c_1_2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259" name="Google Shape;259;g33935f7128c_1_2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260" name="Google Shape;260;g33935f7128c_1_23"/>
          <p:cNvPicPr preferRelativeResize="0"/>
          <p:nvPr/>
        </p:nvPicPr>
        <p:blipFill>
          <a:blip r:embed="rId3">
            <a:alphaModFix/>
          </a:blip>
          <a:stretch>
            <a:fillRect/>
          </a:stretch>
        </p:blipFill>
        <p:spPr>
          <a:xfrm>
            <a:off x="3340926" y="116325"/>
            <a:ext cx="4958599" cy="64230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Building Blocks</a:t>
            </a:r>
            <a:br>
              <a:rPr lang="en-US"/>
            </a:br>
            <a:endParaRPr/>
          </a:p>
        </p:txBody>
      </p:sp>
      <p:pic>
        <p:nvPicPr>
          <p:cNvPr id="266" name="Google Shape;266;p21"/>
          <p:cNvPicPr preferRelativeResize="0">
            <a:picLocks noGrp="1"/>
          </p:cNvPicPr>
          <p:nvPr>
            <p:ph type="body" idx="1"/>
          </p:nvPr>
        </p:nvPicPr>
        <p:blipFill rotWithShape="1">
          <a:blip r:embed="rId3">
            <a:alphaModFix/>
          </a:blip>
          <a:srcRect/>
          <a:stretch/>
        </p:blipFill>
        <p:spPr>
          <a:xfrm>
            <a:off x="838200" y="1312025"/>
            <a:ext cx="4736700" cy="5180700"/>
          </a:xfrm>
          <a:prstGeom prst="rect">
            <a:avLst/>
          </a:prstGeom>
          <a:noFill/>
          <a:ln>
            <a:noFill/>
          </a:ln>
        </p:spPr>
      </p:pic>
      <p:pic>
        <p:nvPicPr>
          <p:cNvPr id="267" name="Google Shape;267;p21"/>
          <p:cNvPicPr preferRelativeResize="0">
            <a:picLocks noGrp="1"/>
          </p:cNvPicPr>
          <p:nvPr>
            <p:ph type="body" idx="2"/>
          </p:nvPr>
        </p:nvPicPr>
        <p:blipFill rotWithShape="1">
          <a:blip r:embed="rId4">
            <a:alphaModFix/>
          </a:blip>
          <a:srcRect t="1182" b="1286"/>
          <a:stretch/>
        </p:blipFill>
        <p:spPr>
          <a:xfrm>
            <a:off x="5917653" y="2041451"/>
            <a:ext cx="6154376" cy="366846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1"/>
        <p:cNvGrpSpPr/>
        <p:nvPr/>
      </p:nvGrpSpPr>
      <p:grpSpPr>
        <a:xfrm>
          <a:off x="0" y="0"/>
          <a:ext cx="0" cy="0"/>
          <a:chOff x="0" y="0"/>
          <a:chExt cx="0" cy="0"/>
        </a:xfrm>
      </p:grpSpPr>
      <p:sp>
        <p:nvSpPr>
          <p:cNvPr id="272" name="Google Shape;272;p2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3" name="Google Shape;273;p25"/>
          <p:cNvSpPr/>
          <p:nvPr/>
        </p:nvSpPr>
        <p:spPr>
          <a:xfrm rot="5400000" flipH="1">
            <a:off x="-1417539" y="1417538"/>
            <a:ext cx="6875818" cy="4040744"/>
          </a:xfrm>
          <a:prstGeom prst="rect">
            <a:avLst/>
          </a:prstGeom>
          <a:gradFill>
            <a:gsLst>
              <a:gs pos="0">
                <a:srgbClr val="000000"/>
              </a:gs>
              <a:gs pos="100000">
                <a:srgbClr val="2F5496"/>
              </a:gs>
            </a:gsLst>
            <a:lin ang="18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4" name="Google Shape;274;p25"/>
          <p:cNvSpPr/>
          <p:nvPr/>
        </p:nvSpPr>
        <p:spPr>
          <a:xfrm rot="-5400000">
            <a:off x="-158495" y="2660473"/>
            <a:ext cx="4355594" cy="4038603"/>
          </a:xfrm>
          <a:prstGeom prst="rect">
            <a:avLst/>
          </a:prstGeom>
          <a:gradFill>
            <a:gsLst>
              <a:gs pos="0">
                <a:srgbClr val="4472C4">
                  <a:alpha val="49803"/>
                </a:srgbClr>
              </a:gs>
              <a:gs pos="100000">
                <a:srgbClr val="1F3864">
                  <a:alpha val="0"/>
                </a:srgbClr>
              </a:gs>
            </a:gsLst>
            <a:lin ang="11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5" name="Google Shape;275;p25"/>
          <p:cNvSpPr/>
          <p:nvPr/>
        </p:nvSpPr>
        <p:spPr>
          <a:xfrm rot="-5400000" flipH="1">
            <a:off x="-1180882" y="1638085"/>
            <a:ext cx="6857572" cy="3581401"/>
          </a:xfrm>
          <a:prstGeom prst="rect">
            <a:avLst/>
          </a:prstGeom>
          <a:gradFill>
            <a:gsLst>
              <a:gs pos="0">
                <a:srgbClr val="000000">
                  <a:alpha val="58823"/>
                </a:srgbClr>
              </a:gs>
              <a:gs pos="69000">
                <a:srgbClr val="4472C4">
                  <a:alpha val="0"/>
                </a:srgbClr>
              </a:gs>
              <a:gs pos="100000">
                <a:srgbClr val="4472C4">
                  <a:alpha val="0"/>
                </a:srgbClr>
              </a:gs>
            </a:gsLst>
            <a:lin ang="13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6" name="Google Shape;276;p25"/>
          <p:cNvSpPr/>
          <p:nvPr/>
        </p:nvSpPr>
        <p:spPr>
          <a:xfrm rot="6097846">
            <a:off x="-747355" y="1201312"/>
            <a:ext cx="4808302" cy="4088666"/>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882"/>
                </a:srgbClr>
              </a:gs>
            </a:gsLst>
            <a:lin ang="18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7" name="Google Shape;277;p25"/>
          <p:cNvSpPr txBox="1">
            <a:spLocks noGrp="1"/>
          </p:cNvSpPr>
          <p:nvPr>
            <p:ph type="title"/>
          </p:nvPr>
        </p:nvSpPr>
        <p:spPr>
          <a:xfrm>
            <a:off x="660041" y="2767106"/>
            <a:ext cx="2880828" cy="307190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4000"/>
              <a:buFont typeface="Calibri"/>
              <a:buNone/>
            </a:pPr>
            <a:r>
              <a:rPr lang="en-US" sz="4000">
                <a:solidFill>
                  <a:srgbClr val="FFFFFF"/>
                </a:solidFill>
                <a:latin typeface="Calibri"/>
                <a:ea typeface="Calibri"/>
                <a:cs typeface="Calibri"/>
                <a:sym typeface="Calibri"/>
              </a:rPr>
              <a:t>Building Blocks Curriculum Modications</a:t>
            </a:r>
            <a:endParaRPr/>
          </a:p>
        </p:txBody>
      </p:sp>
      <p:pic>
        <p:nvPicPr>
          <p:cNvPr id="278" name="Google Shape;278;p25"/>
          <p:cNvPicPr preferRelativeResize="0">
            <a:picLocks noGrp="1"/>
          </p:cNvPicPr>
          <p:nvPr>
            <p:ph type="body" idx="1"/>
          </p:nvPr>
        </p:nvPicPr>
        <p:blipFill rotWithShape="1">
          <a:blip r:embed="rId3">
            <a:alphaModFix/>
          </a:blip>
          <a:srcRect/>
          <a:stretch/>
        </p:blipFill>
        <p:spPr>
          <a:xfrm>
            <a:off x="4989400" y="467208"/>
            <a:ext cx="6251804" cy="592358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7"/>
          <p:cNvSpPr txBox="1">
            <a:spLocks noGrp="1"/>
          </p:cNvSpPr>
          <p:nvPr>
            <p:ph type="title"/>
          </p:nvPr>
        </p:nvSpPr>
        <p:spPr>
          <a:xfrm>
            <a:off x="838200" y="134911"/>
            <a:ext cx="10515600" cy="83945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48135"/>
              </a:buClr>
              <a:buSzPts val="4400"/>
              <a:buFont typeface="Arial"/>
              <a:buNone/>
            </a:pPr>
            <a:r>
              <a:rPr lang="en-US" b="1">
                <a:solidFill>
                  <a:srgbClr val="548135"/>
                </a:solidFill>
                <a:latin typeface="Arial"/>
                <a:ea typeface="Arial"/>
                <a:cs typeface="Arial"/>
                <a:sym typeface="Arial"/>
              </a:rPr>
              <a:t>Common Characteristics</a:t>
            </a:r>
            <a:endParaRPr/>
          </a:p>
        </p:txBody>
      </p:sp>
      <p:graphicFrame>
        <p:nvGraphicFramePr>
          <p:cNvPr id="285" name="Google Shape;285;p27"/>
          <p:cNvGraphicFramePr/>
          <p:nvPr/>
        </p:nvGraphicFramePr>
        <p:xfrm>
          <a:off x="104930" y="974363"/>
          <a:ext cx="12087075" cy="5846280"/>
        </p:xfrm>
        <a:graphic>
          <a:graphicData uri="http://schemas.openxmlformats.org/drawingml/2006/table">
            <a:tbl>
              <a:tblPr firstRow="1" bandRow="1">
                <a:noFill/>
                <a:tableStyleId>{ADE75939-8DAA-4139-B85B-38FA63D80848}</a:tableStyleId>
              </a:tblPr>
              <a:tblGrid>
                <a:gridCol w="3178400">
                  <a:extLst>
                    <a:ext uri="{9D8B030D-6E8A-4147-A177-3AD203B41FA5}">
                      <a16:colId xmlns:a16="http://schemas.microsoft.com/office/drawing/2014/main" val="20000"/>
                    </a:ext>
                  </a:extLst>
                </a:gridCol>
                <a:gridCol w="3606250">
                  <a:extLst>
                    <a:ext uri="{9D8B030D-6E8A-4147-A177-3AD203B41FA5}">
                      <a16:colId xmlns:a16="http://schemas.microsoft.com/office/drawing/2014/main" val="20001"/>
                    </a:ext>
                  </a:extLst>
                </a:gridCol>
                <a:gridCol w="5302425">
                  <a:extLst>
                    <a:ext uri="{9D8B030D-6E8A-4147-A177-3AD203B41FA5}">
                      <a16:colId xmlns:a16="http://schemas.microsoft.com/office/drawing/2014/main" val="20002"/>
                    </a:ext>
                  </a:extLst>
                </a:gridCol>
              </a:tblGrid>
              <a:tr h="542700">
                <a:tc>
                  <a:txBody>
                    <a:bodyPr/>
                    <a:lstStyle/>
                    <a:p>
                      <a:pPr marL="0" marR="0" lvl="0" indent="0" algn="ctr" rtl="0">
                        <a:spcBef>
                          <a:spcPts val="0"/>
                        </a:spcBef>
                        <a:spcAft>
                          <a:spcPts val="0"/>
                        </a:spcAft>
                        <a:buNone/>
                      </a:pPr>
                      <a:r>
                        <a:rPr lang="en-US" sz="2400"/>
                        <a:t>Strengths</a:t>
                      </a:r>
                      <a:endParaRPr/>
                    </a:p>
                  </a:txBody>
                  <a:tcPr marL="91450" marR="91450" marT="45725" marB="45725"/>
                </a:tc>
                <a:tc>
                  <a:txBody>
                    <a:bodyPr/>
                    <a:lstStyle/>
                    <a:p>
                      <a:pPr marL="0" marR="0" lvl="0" indent="0" algn="ctr" rtl="0">
                        <a:spcBef>
                          <a:spcPts val="0"/>
                        </a:spcBef>
                        <a:spcAft>
                          <a:spcPts val="0"/>
                        </a:spcAft>
                        <a:buNone/>
                      </a:pPr>
                      <a:r>
                        <a:rPr lang="en-US" sz="2400"/>
                        <a:t>Challenges</a:t>
                      </a:r>
                      <a:endParaRPr/>
                    </a:p>
                  </a:txBody>
                  <a:tcPr marL="91450" marR="91450" marT="45725" marB="45725"/>
                </a:tc>
                <a:tc>
                  <a:txBody>
                    <a:bodyPr/>
                    <a:lstStyle/>
                    <a:p>
                      <a:pPr marL="0" marR="0" lvl="0" indent="0" algn="ctr" rtl="0">
                        <a:spcBef>
                          <a:spcPts val="0"/>
                        </a:spcBef>
                        <a:spcAft>
                          <a:spcPts val="0"/>
                        </a:spcAft>
                        <a:buNone/>
                      </a:pPr>
                      <a:r>
                        <a:rPr lang="en-US" sz="2400"/>
                        <a:t>Evidence-based Practices &amp; Supports</a:t>
                      </a:r>
                      <a:endParaRPr/>
                    </a:p>
                  </a:txBody>
                  <a:tcPr marL="91450" marR="91450" marT="45725" marB="45725"/>
                </a:tc>
                <a:extLst>
                  <a:ext uri="{0D108BD9-81ED-4DB2-BD59-A6C34878D82A}">
                    <a16:rowId xmlns:a16="http://schemas.microsoft.com/office/drawing/2014/main" val="10000"/>
                  </a:ext>
                </a:extLst>
              </a:tr>
              <a:tr h="808600">
                <a:tc>
                  <a:txBody>
                    <a:bodyPr/>
                    <a:lstStyle/>
                    <a:p>
                      <a:pPr marL="0" marR="0" lvl="0" indent="0" algn="l" rtl="0">
                        <a:lnSpc>
                          <a:spcPct val="100000"/>
                        </a:lnSpc>
                        <a:spcBef>
                          <a:spcPts val="0"/>
                        </a:spcBef>
                        <a:spcAft>
                          <a:spcPts val="0"/>
                        </a:spcAft>
                        <a:buClr>
                          <a:schemeClr val="dk1"/>
                        </a:buClr>
                        <a:buSzPts val="2000"/>
                        <a:buFont typeface="Calibri"/>
                        <a:buNone/>
                      </a:pPr>
                      <a:r>
                        <a:rPr lang="en-US" sz="2000" b="1"/>
                        <a:t>Follows rules- preference for Routine</a:t>
                      </a:r>
                      <a:endParaRPr/>
                    </a:p>
                  </a:txBody>
                  <a:tcPr marL="91450" marR="91450" marT="45725" marB="45725"/>
                </a:tc>
                <a:tc>
                  <a:txBody>
                    <a:bodyPr/>
                    <a:lstStyle/>
                    <a:p>
                      <a:pPr marL="0" marR="0" lvl="0" indent="0" algn="l" rtl="0">
                        <a:spcBef>
                          <a:spcPts val="0"/>
                        </a:spcBef>
                        <a:spcAft>
                          <a:spcPts val="0"/>
                        </a:spcAft>
                        <a:buNone/>
                      </a:pPr>
                      <a:r>
                        <a:rPr lang="en-US" sz="2400" b="1"/>
                        <a:t>Change in Routine</a:t>
                      </a:r>
                      <a:endParaRPr/>
                    </a:p>
                    <a:p>
                      <a:pPr marL="0" marR="0" lvl="0" indent="0" algn="l" rtl="0">
                        <a:spcBef>
                          <a:spcPts val="0"/>
                        </a:spcBef>
                        <a:spcAft>
                          <a:spcPts val="0"/>
                        </a:spcAft>
                        <a:buNone/>
                      </a:pPr>
                      <a:r>
                        <a:rPr lang="en-US" sz="2400" b="1"/>
                        <a:t>Coping with Frustration</a:t>
                      </a:r>
                      <a:endParaRPr/>
                    </a:p>
                  </a:txBody>
                  <a:tcPr marL="91450" marR="91450" marT="45725" marB="45725"/>
                </a:tc>
                <a:tc>
                  <a:txBody>
                    <a:bodyPr/>
                    <a:lstStyle/>
                    <a:p>
                      <a:pPr marL="0" marR="0" lvl="0" indent="0" algn="l" rtl="0">
                        <a:spcBef>
                          <a:spcPts val="0"/>
                        </a:spcBef>
                        <a:spcAft>
                          <a:spcPts val="0"/>
                        </a:spcAft>
                        <a:buNone/>
                      </a:pPr>
                      <a:r>
                        <a:rPr lang="en-US" sz="2400" b="1"/>
                        <a:t>Visual Supports – (Visual schedules)</a:t>
                      </a:r>
                      <a:endParaRPr/>
                    </a:p>
                    <a:p>
                      <a:pPr marL="0" marR="0" lvl="0" indent="0" algn="l" rtl="0">
                        <a:spcBef>
                          <a:spcPts val="0"/>
                        </a:spcBef>
                        <a:spcAft>
                          <a:spcPts val="0"/>
                        </a:spcAft>
                        <a:buNone/>
                      </a:pPr>
                      <a:endParaRPr sz="2400" b="1"/>
                    </a:p>
                  </a:txBody>
                  <a:tcPr marL="91450" marR="91450" marT="45725" marB="45725"/>
                </a:tc>
                <a:extLst>
                  <a:ext uri="{0D108BD9-81ED-4DB2-BD59-A6C34878D82A}">
                    <a16:rowId xmlns:a16="http://schemas.microsoft.com/office/drawing/2014/main" val="10001"/>
                  </a:ext>
                </a:extLst>
              </a:tr>
              <a:tr h="1168000">
                <a:tc>
                  <a:txBody>
                    <a:bodyPr/>
                    <a:lstStyle/>
                    <a:p>
                      <a:pPr marL="0" marR="0" lvl="0" indent="0" algn="l" rtl="0">
                        <a:spcBef>
                          <a:spcPts val="0"/>
                        </a:spcBef>
                        <a:spcAft>
                          <a:spcPts val="0"/>
                        </a:spcAft>
                        <a:buNone/>
                      </a:pPr>
                      <a:r>
                        <a:rPr lang="en-US" sz="2000" b="1"/>
                        <a:t>Sustained focused attention to interests</a:t>
                      </a:r>
                      <a:endParaRPr/>
                    </a:p>
                  </a:txBody>
                  <a:tcPr marL="91450" marR="91450" marT="45725" marB="45725"/>
                </a:tc>
                <a:tc>
                  <a:txBody>
                    <a:bodyPr/>
                    <a:lstStyle/>
                    <a:p>
                      <a:pPr marL="0" marR="0" lvl="0" indent="0" algn="l" rtl="0">
                        <a:spcBef>
                          <a:spcPts val="0"/>
                        </a:spcBef>
                        <a:spcAft>
                          <a:spcPts val="0"/>
                        </a:spcAft>
                        <a:buNone/>
                      </a:pPr>
                      <a:r>
                        <a:rPr lang="en-US" sz="2400" b="1"/>
                        <a:t>Transitions from preferred activities</a:t>
                      </a:r>
                      <a:endParaRPr/>
                    </a:p>
                  </a:txBody>
                  <a:tcPr marL="91450" marR="91450" marT="45725" marB="45725"/>
                </a:tc>
                <a:tc>
                  <a:txBody>
                    <a:bodyPr/>
                    <a:lstStyle/>
                    <a:p>
                      <a:pPr marL="0" marR="0" lvl="0" indent="0" algn="l" rtl="0">
                        <a:spcBef>
                          <a:spcPts val="0"/>
                        </a:spcBef>
                        <a:spcAft>
                          <a:spcPts val="0"/>
                        </a:spcAft>
                        <a:buNone/>
                      </a:pPr>
                      <a:r>
                        <a:rPr lang="en-US" sz="2400" b="1"/>
                        <a:t>Visual Timer to indicate time to change Naturalistic Interventions</a:t>
                      </a:r>
                      <a:endParaRPr/>
                    </a:p>
                    <a:p>
                      <a:pPr marL="0" marR="0" lvl="0" indent="0" algn="l" rtl="0">
                        <a:spcBef>
                          <a:spcPts val="0"/>
                        </a:spcBef>
                        <a:spcAft>
                          <a:spcPts val="0"/>
                        </a:spcAft>
                        <a:buNone/>
                      </a:pPr>
                      <a:r>
                        <a:rPr lang="en-US" sz="2400" b="1"/>
                        <a:t>Self-management</a:t>
                      </a:r>
                      <a:endParaRPr/>
                    </a:p>
                  </a:txBody>
                  <a:tcPr marL="91450" marR="91450" marT="45725" marB="45725"/>
                </a:tc>
                <a:extLst>
                  <a:ext uri="{0D108BD9-81ED-4DB2-BD59-A6C34878D82A}">
                    <a16:rowId xmlns:a16="http://schemas.microsoft.com/office/drawing/2014/main" val="10002"/>
                  </a:ext>
                </a:extLst>
              </a:tr>
              <a:tr h="808600">
                <a:tc>
                  <a:txBody>
                    <a:bodyPr/>
                    <a:lstStyle/>
                    <a:p>
                      <a:pPr marL="0" marR="0" lvl="0" indent="0" algn="l" rtl="0">
                        <a:lnSpc>
                          <a:spcPct val="100000"/>
                        </a:lnSpc>
                        <a:spcBef>
                          <a:spcPts val="0"/>
                        </a:spcBef>
                        <a:spcAft>
                          <a:spcPts val="0"/>
                        </a:spcAft>
                        <a:buClr>
                          <a:schemeClr val="dk1"/>
                        </a:buClr>
                        <a:buSzPts val="2000"/>
                        <a:buFont typeface="Calibri"/>
                        <a:buNone/>
                      </a:pPr>
                      <a:r>
                        <a:rPr lang="en-US" sz="2000" b="1"/>
                        <a:t>Attention to detail</a:t>
                      </a:r>
                      <a:endParaRPr/>
                    </a:p>
                  </a:txBody>
                  <a:tcPr marL="91450" marR="91450" marT="45725" marB="45725"/>
                </a:tc>
                <a:tc>
                  <a:txBody>
                    <a:bodyPr/>
                    <a:lstStyle/>
                    <a:p>
                      <a:pPr marL="0" marR="0" lvl="0" indent="0" algn="l" rtl="0">
                        <a:spcBef>
                          <a:spcPts val="0"/>
                        </a:spcBef>
                        <a:spcAft>
                          <a:spcPts val="0"/>
                        </a:spcAft>
                        <a:buNone/>
                      </a:pPr>
                      <a:r>
                        <a:rPr lang="en-US" sz="2400" b="1"/>
                        <a:t>Big Picture </a:t>
                      </a:r>
                      <a:endParaRPr/>
                    </a:p>
                    <a:p>
                      <a:pPr marL="0" marR="0" lvl="0" indent="0" algn="l" rtl="0">
                        <a:spcBef>
                          <a:spcPts val="0"/>
                        </a:spcBef>
                        <a:spcAft>
                          <a:spcPts val="0"/>
                        </a:spcAft>
                        <a:buNone/>
                      </a:pPr>
                      <a:r>
                        <a:rPr lang="en-US" sz="2400" b="1"/>
                        <a:t>Goal Setting</a:t>
                      </a:r>
                      <a:endParaRPr/>
                    </a:p>
                  </a:txBody>
                  <a:tcPr marL="91450" marR="91450" marT="45725" marB="45725"/>
                </a:tc>
                <a:tc>
                  <a:txBody>
                    <a:bodyPr/>
                    <a:lstStyle/>
                    <a:p>
                      <a:pPr marL="0" marR="0" lvl="0" indent="0" algn="l" rtl="0">
                        <a:spcBef>
                          <a:spcPts val="0"/>
                        </a:spcBef>
                        <a:spcAft>
                          <a:spcPts val="0"/>
                        </a:spcAft>
                        <a:buNone/>
                      </a:pPr>
                      <a:r>
                        <a:rPr lang="en-US" sz="2400" b="1"/>
                        <a:t>Task Analysis</a:t>
                      </a:r>
                      <a:endParaRPr/>
                    </a:p>
                  </a:txBody>
                  <a:tcPr marL="91450" marR="91450" marT="45725" marB="45725"/>
                </a:tc>
                <a:extLst>
                  <a:ext uri="{0D108BD9-81ED-4DB2-BD59-A6C34878D82A}">
                    <a16:rowId xmlns:a16="http://schemas.microsoft.com/office/drawing/2014/main" val="10003"/>
                  </a:ext>
                </a:extLst>
              </a:tr>
              <a:tr h="808600">
                <a:tc>
                  <a:txBody>
                    <a:bodyPr/>
                    <a:lstStyle/>
                    <a:p>
                      <a:pPr marL="0" marR="0" lvl="0" indent="0" algn="l" rtl="0">
                        <a:lnSpc>
                          <a:spcPct val="100000"/>
                        </a:lnSpc>
                        <a:spcBef>
                          <a:spcPts val="0"/>
                        </a:spcBef>
                        <a:spcAft>
                          <a:spcPts val="0"/>
                        </a:spcAft>
                        <a:buClr>
                          <a:schemeClr val="dk1"/>
                        </a:buClr>
                        <a:buSzPts val="2000"/>
                        <a:buFont typeface="Calibri"/>
                        <a:buNone/>
                      </a:pPr>
                      <a:r>
                        <a:rPr lang="en-US" sz="2000" b="1"/>
                        <a:t>Interest in facts, letters, numbers</a:t>
                      </a:r>
                      <a:endParaRPr/>
                    </a:p>
                  </a:txBody>
                  <a:tcPr marL="91450" marR="91450" marT="45725" marB="45725"/>
                </a:tc>
                <a:tc>
                  <a:txBody>
                    <a:bodyPr/>
                    <a:lstStyle/>
                    <a:p>
                      <a:pPr marL="0" marR="0" lvl="0" indent="0" algn="l" rtl="0">
                        <a:spcBef>
                          <a:spcPts val="0"/>
                        </a:spcBef>
                        <a:spcAft>
                          <a:spcPts val="0"/>
                        </a:spcAft>
                        <a:buNone/>
                      </a:pPr>
                      <a:r>
                        <a:rPr lang="en-US" sz="2400" b="1"/>
                        <a:t>Prediction</a:t>
                      </a:r>
                      <a:endParaRPr/>
                    </a:p>
                    <a:p>
                      <a:pPr marL="0" marR="0" lvl="0" indent="0" algn="l" rtl="0">
                        <a:lnSpc>
                          <a:spcPct val="100000"/>
                        </a:lnSpc>
                        <a:spcBef>
                          <a:spcPts val="0"/>
                        </a:spcBef>
                        <a:spcAft>
                          <a:spcPts val="0"/>
                        </a:spcAft>
                        <a:buClr>
                          <a:schemeClr val="dk1"/>
                        </a:buClr>
                        <a:buSzPts val="2400"/>
                        <a:buFont typeface="Calibri"/>
                        <a:buNone/>
                      </a:pPr>
                      <a:r>
                        <a:rPr lang="en-US" sz="2400" b="1"/>
                        <a:t>Perspective taking</a:t>
                      </a:r>
                      <a:endParaRPr/>
                    </a:p>
                  </a:txBody>
                  <a:tcPr marL="91450" marR="91450" marT="45725" marB="45725"/>
                </a:tc>
                <a:tc>
                  <a:txBody>
                    <a:bodyPr/>
                    <a:lstStyle/>
                    <a:p>
                      <a:pPr marL="0" marR="0" lvl="0" indent="0" algn="l" rtl="0">
                        <a:spcBef>
                          <a:spcPts val="0"/>
                        </a:spcBef>
                        <a:spcAft>
                          <a:spcPts val="0"/>
                        </a:spcAft>
                        <a:buNone/>
                      </a:pPr>
                      <a:r>
                        <a:rPr lang="en-US" sz="2400" b="1"/>
                        <a:t>Naturalistic Intervention</a:t>
                      </a:r>
                      <a:endParaRPr/>
                    </a:p>
                    <a:p>
                      <a:pPr marL="0" marR="0" lvl="0" indent="0" algn="l" rtl="0">
                        <a:spcBef>
                          <a:spcPts val="0"/>
                        </a:spcBef>
                        <a:spcAft>
                          <a:spcPts val="0"/>
                        </a:spcAft>
                        <a:buNone/>
                      </a:pPr>
                      <a:r>
                        <a:rPr lang="en-US" sz="2400" b="1"/>
                        <a:t>Video modeling</a:t>
                      </a:r>
                      <a:endParaRPr/>
                    </a:p>
                  </a:txBody>
                  <a:tcPr marL="91450" marR="91450" marT="45725" marB="45725"/>
                </a:tc>
                <a:extLst>
                  <a:ext uri="{0D108BD9-81ED-4DB2-BD59-A6C34878D82A}">
                    <a16:rowId xmlns:a16="http://schemas.microsoft.com/office/drawing/2014/main" val="10004"/>
                  </a:ext>
                </a:extLst>
              </a:tr>
              <a:tr h="808600">
                <a:tc>
                  <a:txBody>
                    <a:bodyPr/>
                    <a:lstStyle/>
                    <a:p>
                      <a:pPr marL="0" marR="0" lvl="0" indent="0" algn="l" rtl="0">
                        <a:lnSpc>
                          <a:spcPct val="100000"/>
                        </a:lnSpc>
                        <a:spcBef>
                          <a:spcPts val="0"/>
                        </a:spcBef>
                        <a:spcAft>
                          <a:spcPts val="0"/>
                        </a:spcAft>
                        <a:buClr>
                          <a:schemeClr val="dk1"/>
                        </a:buClr>
                        <a:buSzPts val="2000"/>
                        <a:buFont typeface="Calibri"/>
                        <a:buNone/>
                      </a:pPr>
                      <a:r>
                        <a:rPr lang="en-US" sz="2000" b="1"/>
                        <a:t>Responses to sensory stimuli</a:t>
                      </a:r>
                      <a:endParaRPr/>
                    </a:p>
                  </a:txBody>
                  <a:tcPr marL="91450" marR="91450" marT="45725" marB="45725"/>
                </a:tc>
                <a:tc>
                  <a:txBody>
                    <a:bodyPr/>
                    <a:lstStyle/>
                    <a:p>
                      <a:pPr marL="0" marR="0" lvl="0" indent="0" algn="l" rtl="0">
                        <a:spcBef>
                          <a:spcPts val="0"/>
                        </a:spcBef>
                        <a:spcAft>
                          <a:spcPts val="0"/>
                        </a:spcAft>
                        <a:buNone/>
                      </a:pPr>
                      <a:r>
                        <a:rPr lang="en-US" sz="2400" b="1"/>
                        <a:t>Sensory input as negative </a:t>
                      </a:r>
                      <a:endParaRPr/>
                    </a:p>
                  </a:txBody>
                  <a:tcPr marL="91450" marR="91450" marT="45725" marB="45725"/>
                </a:tc>
                <a:tc>
                  <a:txBody>
                    <a:bodyPr/>
                    <a:lstStyle/>
                    <a:p>
                      <a:pPr marL="0" marR="0" lvl="0" indent="0" algn="l" rtl="0">
                        <a:spcBef>
                          <a:spcPts val="0"/>
                        </a:spcBef>
                        <a:spcAft>
                          <a:spcPts val="0"/>
                        </a:spcAft>
                        <a:buNone/>
                      </a:pPr>
                      <a:r>
                        <a:rPr lang="en-US" sz="2400" b="1"/>
                        <a:t>Accommodations – cap with lid, head set – Gradual introduction</a:t>
                      </a:r>
                      <a:endParaRPr/>
                    </a:p>
                  </a:txBody>
                  <a:tcPr marL="91450" marR="91450" marT="45725" marB="45725"/>
                </a:tc>
                <a:extLst>
                  <a:ext uri="{0D108BD9-81ED-4DB2-BD59-A6C34878D82A}">
                    <a16:rowId xmlns:a16="http://schemas.microsoft.com/office/drawing/2014/main" val="10005"/>
                  </a:ext>
                </a:extLst>
              </a:tr>
              <a:tr h="667275">
                <a:tc>
                  <a:txBody>
                    <a:bodyPr/>
                    <a:lstStyle/>
                    <a:p>
                      <a:pPr marL="0" marR="0" lvl="0" indent="0" algn="l" rtl="0">
                        <a:lnSpc>
                          <a:spcPct val="100000"/>
                        </a:lnSpc>
                        <a:spcBef>
                          <a:spcPts val="0"/>
                        </a:spcBef>
                        <a:spcAft>
                          <a:spcPts val="0"/>
                        </a:spcAft>
                        <a:buClr>
                          <a:schemeClr val="dk1"/>
                        </a:buClr>
                        <a:buSzPts val="2400"/>
                        <a:buFont typeface="Calibri"/>
                        <a:buNone/>
                      </a:pPr>
                      <a:r>
                        <a:rPr lang="en-US" sz="2400" b="1"/>
                        <a:t>Strong moral compass</a:t>
                      </a:r>
                      <a:endParaRPr sz="2400" b="1"/>
                    </a:p>
                  </a:txBody>
                  <a:tcPr marL="91450" marR="91450" marT="45725" marB="45725"/>
                </a:tc>
                <a:tc>
                  <a:txBody>
                    <a:bodyPr/>
                    <a:lstStyle/>
                    <a:p>
                      <a:pPr marL="0" marR="0" lvl="0" indent="0" algn="l" rtl="0">
                        <a:spcBef>
                          <a:spcPts val="0"/>
                        </a:spcBef>
                        <a:spcAft>
                          <a:spcPts val="0"/>
                        </a:spcAft>
                        <a:buNone/>
                      </a:pPr>
                      <a:r>
                        <a:rPr lang="en-US" sz="2400" b="1"/>
                        <a:t>Peer Interaction</a:t>
                      </a:r>
                      <a:endParaRPr/>
                    </a:p>
                    <a:p>
                      <a:pPr marL="0" marR="0" lvl="0" indent="0" algn="l" rtl="0">
                        <a:spcBef>
                          <a:spcPts val="0"/>
                        </a:spcBef>
                        <a:spcAft>
                          <a:spcPts val="0"/>
                        </a:spcAft>
                        <a:buNone/>
                      </a:pPr>
                      <a:r>
                        <a:rPr lang="en-US" sz="2400" b="1"/>
                        <a:t>Social Communication</a:t>
                      </a:r>
                      <a:endParaRPr/>
                    </a:p>
                  </a:txBody>
                  <a:tcPr marL="91450" marR="91450" marT="45725" marB="45725"/>
                </a:tc>
                <a:tc>
                  <a:txBody>
                    <a:bodyPr/>
                    <a:lstStyle/>
                    <a:p>
                      <a:pPr marL="0" marR="0" lvl="0" indent="0" algn="l" rtl="0">
                        <a:spcBef>
                          <a:spcPts val="0"/>
                        </a:spcBef>
                        <a:spcAft>
                          <a:spcPts val="0"/>
                        </a:spcAft>
                        <a:buNone/>
                      </a:pPr>
                      <a:r>
                        <a:rPr lang="en-US" sz="2400" b="1"/>
                        <a:t>Peer-based Instruction &amp; Intervention</a:t>
                      </a:r>
                      <a:endParaRPr/>
                    </a:p>
                  </a:txBody>
                  <a:tcPr marL="91450" marR="91450" marT="45725" marB="45725"/>
                </a:tc>
                <a:extLst>
                  <a:ext uri="{0D108BD9-81ED-4DB2-BD59-A6C34878D82A}">
                    <a16:rowId xmlns:a16="http://schemas.microsoft.com/office/drawing/2014/main" val="10006"/>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9"/>
        <p:cNvGrpSpPr/>
        <p:nvPr/>
      </p:nvGrpSpPr>
      <p:grpSpPr>
        <a:xfrm>
          <a:off x="0" y="0"/>
          <a:ext cx="0" cy="0"/>
          <a:chOff x="0" y="0"/>
          <a:chExt cx="0" cy="0"/>
        </a:xfrm>
      </p:grpSpPr>
      <p:sp>
        <p:nvSpPr>
          <p:cNvPr id="290" name="Google Shape;290;p18"/>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1" name="Google Shape;291;p18"/>
          <p:cNvSpPr txBox="1">
            <a:spLocks noGrp="1"/>
          </p:cNvSpPr>
          <p:nvPr>
            <p:ph type="title"/>
          </p:nvPr>
        </p:nvSpPr>
        <p:spPr>
          <a:xfrm>
            <a:off x="468550" y="396125"/>
            <a:ext cx="5869200" cy="11589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Calibri"/>
              <a:buNone/>
            </a:pPr>
            <a:r>
              <a:rPr lang="en-US">
                <a:solidFill>
                  <a:schemeClr val="lt1"/>
                </a:solidFill>
              </a:rPr>
              <a:t>https://ncaep.fpg.unc.edu/</a:t>
            </a:r>
            <a:endParaRPr/>
          </a:p>
        </p:txBody>
      </p:sp>
      <p:sp>
        <p:nvSpPr>
          <p:cNvPr id="292" name="Google Shape;292;p18"/>
          <p:cNvSpPr/>
          <p:nvPr/>
        </p:nvSpPr>
        <p:spPr>
          <a:xfrm>
            <a:off x="10791258" y="619275"/>
            <a:ext cx="932200" cy="932200"/>
          </a:xfrm>
          <a:custGeom>
            <a:avLst/>
            <a:gdLst/>
            <a:ahLst/>
            <a:cxnLst/>
            <a:rect l="l" t="t" r="r" b="b"/>
            <a:pathLst>
              <a:path w="807148" h="807148" extrusionOk="0">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3" name="Google Shape;293;p18"/>
          <p:cNvSpPr/>
          <p:nvPr/>
        </p:nvSpPr>
        <p:spPr>
          <a:xfrm>
            <a:off x="10791258" y="619275"/>
            <a:ext cx="932200" cy="932200"/>
          </a:xfrm>
          <a:custGeom>
            <a:avLst/>
            <a:gdLst/>
            <a:ahLst/>
            <a:cxnLst/>
            <a:rect l="l" t="t" r="r" b="b"/>
            <a:pathLst>
              <a:path w="807148" h="807148" extrusionOk="0">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29803"/>
            </a:schemeClr>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4" name="Google Shape;294;p18"/>
          <p:cNvPicPr preferRelativeResize="0">
            <a:picLocks noGrp="1"/>
          </p:cNvPicPr>
          <p:nvPr>
            <p:ph type="body" idx="1"/>
          </p:nvPr>
        </p:nvPicPr>
        <p:blipFill rotWithShape="1">
          <a:blip r:embed="rId3">
            <a:alphaModFix/>
          </a:blip>
          <a:srcRect/>
          <a:stretch/>
        </p:blipFill>
        <p:spPr>
          <a:xfrm>
            <a:off x="1711770" y="1747838"/>
            <a:ext cx="3713773" cy="4824146"/>
          </a:xfrm>
          <a:prstGeom prst="rect">
            <a:avLst/>
          </a:prstGeom>
          <a:noFill/>
          <a:ln>
            <a:noFill/>
          </a:ln>
        </p:spPr>
      </p:pic>
      <p:grpSp>
        <p:nvGrpSpPr>
          <p:cNvPr id="295" name="Google Shape;295;p18"/>
          <p:cNvGrpSpPr/>
          <p:nvPr/>
        </p:nvGrpSpPr>
        <p:grpSpPr>
          <a:xfrm>
            <a:off x="6491531" y="1226111"/>
            <a:ext cx="1598829" cy="531293"/>
            <a:chOff x="6491531" y="1420258"/>
            <a:chExt cx="1598829" cy="531293"/>
          </a:xfrm>
        </p:grpSpPr>
        <p:grpSp>
          <p:nvGrpSpPr>
            <p:cNvPr id="296" name="Google Shape;296;p18"/>
            <p:cNvGrpSpPr/>
            <p:nvPr/>
          </p:nvGrpSpPr>
          <p:grpSpPr>
            <a:xfrm>
              <a:off x="6491531" y="1420258"/>
              <a:ext cx="1598829" cy="531293"/>
              <a:chOff x="2504802" y="1755501"/>
              <a:chExt cx="1598829" cy="531293"/>
            </a:xfrm>
          </p:grpSpPr>
          <p:sp>
            <p:nvSpPr>
              <p:cNvPr id="297" name="Google Shape;297;p18"/>
              <p:cNvSpPr/>
              <p:nvPr/>
            </p:nvSpPr>
            <p:spPr>
              <a:xfrm>
                <a:off x="2504802" y="2113855"/>
                <a:ext cx="1598614" cy="172939"/>
              </a:xfrm>
              <a:custGeom>
                <a:avLst/>
                <a:gdLst/>
                <a:ahLst/>
                <a:cxnLst/>
                <a:rect l="l" t="t" r="r" b="b"/>
                <a:pathLst>
                  <a:path w="1598614" h="172939" extrusionOk="0">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8" name="Google Shape;298;p18"/>
              <p:cNvSpPr/>
              <p:nvPr/>
            </p:nvSpPr>
            <p:spPr>
              <a:xfrm>
                <a:off x="2504802" y="1755501"/>
                <a:ext cx="1598829" cy="172724"/>
              </a:xfrm>
              <a:custGeom>
                <a:avLst/>
                <a:gdLst/>
                <a:ahLst/>
                <a:cxnLst/>
                <a:rect l="l" t="t" r="r" b="b"/>
                <a:pathLst>
                  <a:path w="1598829" h="172724" extrusionOk="0">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99" name="Google Shape;299;p18"/>
            <p:cNvGrpSpPr/>
            <p:nvPr/>
          </p:nvGrpSpPr>
          <p:grpSpPr>
            <a:xfrm>
              <a:off x="6491531" y="1420258"/>
              <a:ext cx="1598829" cy="531293"/>
              <a:chOff x="2504802" y="1755501"/>
              <a:chExt cx="1598829" cy="531293"/>
            </a:xfrm>
          </p:grpSpPr>
          <p:sp>
            <p:nvSpPr>
              <p:cNvPr id="300" name="Google Shape;300;p18"/>
              <p:cNvSpPr/>
              <p:nvPr/>
            </p:nvSpPr>
            <p:spPr>
              <a:xfrm>
                <a:off x="2504802" y="2113855"/>
                <a:ext cx="1598614" cy="172939"/>
              </a:xfrm>
              <a:custGeom>
                <a:avLst/>
                <a:gdLst/>
                <a:ahLst/>
                <a:cxnLst/>
                <a:rect l="l" t="t" r="r" b="b"/>
                <a:pathLst>
                  <a:path w="1598614" h="172939" extrusionOk="0">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1" name="Google Shape;301;p18"/>
              <p:cNvSpPr/>
              <p:nvPr/>
            </p:nvSpPr>
            <p:spPr>
              <a:xfrm>
                <a:off x="2504802" y="1755501"/>
                <a:ext cx="1598829" cy="172724"/>
              </a:xfrm>
              <a:custGeom>
                <a:avLst/>
                <a:gdLst/>
                <a:ahLst/>
                <a:cxnLst/>
                <a:rect l="l" t="t" r="r" b="b"/>
                <a:pathLst>
                  <a:path w="1598829" h="172724" extrusionOk="0">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302" name="Google Shape;302;p18"/>
          <p:cNvPicPr preferRelativeResize="0"/>
          <p:nvPr/>
        </p:nvPicPr>
        <p:blipFill rotWithShape="1">
          <a:blip r:embed="rId4">
            <a:alphaModFix/>
          </a:blip>
          <a:srcRect/>
          <a:stretch/>
        </p:blipFill>
        <p:spPr>
          <a:xfrm>
            <a:off x="6491532" y="2287441"/>
            <a:ext cx="5489454" cy="1773134"/>
          </a:xfrm>
          <a:prstGeom prst="rect">
            <a:avLst/>
          </a:prstGeom>
          <a:noFill/>
          <a:ln>
            <a:noFill/>
          </a:ln>
        </p:spPr>
      </p:pic>
      <p:grpSp>
        <p:nvGrpSpPr>
          <p:cNvPr id="303" name="Google Shape;303;p18"/>
          <p:cNvGrpSpPr/>
          <p:nvPr/>
        </p:nvGrpSpPr>
        <p:grpSpPr>
          <a:xfrm>
            <a:off x="10154385" y="4452524"/>
            <a:ext cx="1443404" cy="1443428"/>
            <a:chOff x="10154385" y="4452524"/>
            <a:chExt cx="1443404" cy="1443428"/>
          </a:xfrm>
        </p:grpSpPr>
        <p:grpSp>
          <p:nvGrpSpPr>
            <p:cNvPr id="304" name="Google Shape;304;p18"/>
            <p:cNvGrpSpPr/>
            <p:nvPr/>
          </p:nvGrpSpPr>
          <p:grpSpPr>
            <a:xfrm>
              <a:off x="10154385" y="4452524"/>
              <a:ext cx="1443404" cy="1443428"/>
              <a:chOff x="5734037" y="3067039"/>
              <a:chExt cx="724483" cy="724489"/>
            </a:xfrm>
          </p:grpSpPr>
          <p:sp>
            <p:nvSpPr>
              <p:cNvPr id="305" name="Google Shape;305;p18"/>
              <p:cNvSpPr/>
              <p:nvPr/>
            </p:nvSpPr>
            <p:spPr>
              <a:xfrm>
                <a:off x="5734038" y="3067039"/>
                <a:ext cx="14192" cy="14097"/>
              </a:xfrm>
              <a:custGeom>
                <a:avLst/>
                <a:gdLst/>
                <a:ahLst/>
                <a:cxnLst/>
                <a:rect l="l" t="t" r="r" b="b"/>
                <a:pathLst>
                  <a:path w="14192" h="14097" extrusionOk="0">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6" name="Google Shape;306;p18"/>
              <p:cNvSpPr/>
              <p:nvPr/>
            </p:nvSpPr>
            <p:spPr>
              <a:xfrm>
                <a:off x="5793283" y="3067039"/>
                <a:ext cx="14097" cy="14097"/>
              </a:xfrm>
              <a:custGeom>
                <a:avLst/>
                <a:gdLst/>
                <a:ahLst/>
                <a:cxnLst/>
                <a:rect l="l" t="t" r="r" b="b"/>
                <a:pathLst>
                  <a:path w="14097" h="14097" extrusionOk="0">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7" name="Google Shape;307;p18"/>
              <p:cNvSpPr/>
              <p:nvPr/>
            </p:nvSpPr>
            <p:spPr>
              <a:xfrm>
                <a:off x="5852433" y="3067039"/>
                <a:ext cx="14096" cy="14097"/>
              </a:xfrm>
              <a:custGeom>
                <a:avLst/>
                <a:gdLst/>
                <a:ahLst/>
                <a:cxnLst/>
                <a:rect l="l" t="t" r="r" b="b"/>
                <a:pathLst>
                  <a:path w="14096" h="14097"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8" name="Google Shape;308;p18"/>
              <p:cNvSpPr/>
              <p:nvPr/>
            </p:nvSpPr>
            <p:spPr>
              <a:xfrm>
                <a:off x="5911678" y="3067039"/>
                <a:ext cx="14096" cy="14097"/>
              </a:xfrm>
              <a:custGeom>
                <a:avLst/>
                <a:gdLst/>
                <a:ahLst/>
                <a:cxnLst/>
                <a:rect l="l" t="t" r="r" b="b"/>
                <a:pathLst>
                  <a:path w="14096" h="14097"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9" name="Google Shape;309;p18"/>
              <p:cNvSpPr/>
              <p:nvPr/>
            </p:nvSpPr>
            <p:spPr>
              <a:xfrm>
                <a:off x="5970828" y="3067039"/>
                <a:ext cx="14096" cy="14097"/>
              </a:xfrm>
              <a:custGeom>
                <a:avLst/>
                <a:gdLst/>
                <a:ahLst/>
                <a:cxnLst/>
                <a:rect l="l" t="t" r="r" b="b"/>
                <a:pathLst>
                  <a:path w="14096" h="14097"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0" name="Google Shape;310;p18"/>
              <p:cNvSpPr/>
              <p:nvPr/>
            </p:nvSpPr>
            <p:spPr>
              <a:xfrm>
                <a:off x="6030074" y="3067039"/>
                <a:ext cx="14097" cy="14097"/>
              </a:xfrm>
              <a:custGeom>
                <a:avLst/>
                <a:gdLst/>
                <a:ahLst/>
                <a:cxnLst/>
                <a:rect l="l" t="t" r="r" b="b"/>
                <a:pathLst>
                  <a:path w="14097" h="14097" extrusionOk="0">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1" name="Google Shape;311;p18"/>
              <p:cNvSpPr/>
              <p:nvPr/>
            </p:nvSpPr>
            <p:spPr>
              <a:xfrm>
                <a:off x="6089224" y="3067039"/>
                <a:ext cx="14096" cy="14097"/>
              </a:xfrm>
              <a:custGeom>
                <a:avLst/>
                <a:gdLst/>
                <a:ahLst/>
                <a:cxnLst/>
                <a:rect l="l" t="t" r="r" b="b"/>
                <a:pathLst>
                  <a:path w="14096" h="14097"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2" name="Google Shape;312;p18"/>
              <p:cNvSpPr/>
              <p:nvPr/>
            </p:nvSpPr>
            <p:spPr>
              <a:xfrm>
                <a:off x="5734038" y="3126284"/>
                <a:ext cx="14192" cy="14097"/>
              </a:xfrm>
              <a:custGeom>
                <a:avLst/>
                <a:gdLst/>
                <a:ahLst/>
                <a:cxnLst/>
                <a:rect l="l" t="t" r="r" b="b"/>
                <a:pathLst>
                  <a:path w="14192" h="14097" extrusionOk="0">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3" name="Google Shape;313;p18"/>
              <p:cNvSpPr/>
              <p:nvPr/>
            </p:nvSpPr>
            <p:spPr>
              <a:xfrm>
                <a:off x="5793283" y="3126282"/>
                <a:ext cx="14097" cy="14099"/>
              </a:xfrm>
              <a:custGeom>
                <a:avLst/>
                <a:gdLst/>
                <a:ahLst/>
                <a:cxnLst/>
                <a:rect l="l" t="t" r="r" b="b"/>
                <a:pathLst>
                  <a:path w="14097"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4" name="Google Shape;314;p18"/>
              <p:cNvSpPr/>
              <p:nvPr/>
            </p:nvSpPr>
            <p:spPr>
              <a:xfrm>
                <a:off x="5852433" y="312628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5" name="Google Shape;315;p18"/>
              <p:cNvSpPr/>
              <p:nvPr/>
            </p:nvSpPr>
            <p:spPr>
              <a:xfrm>
                <a:off x="5911678" y="312628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6" name="Google Shape;316;p18"/>
              <p:cNvSpPr/>
              <p:nvPr/>
            </p:nvSpPr>
            <p:spPr>
              <a:xfrm>
                <a:off x="5970828" y="312628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7" name="Google Shape;317;p18"/>
              <p:cNvSpPr/>
              <p:nvPr/>
            </p:nvSpPr>
            <p:spPr>
              <a:xfrm>
                <a:off x="6030073" y="3126284"/>
                <a:ext cx="14097" cy="14097"/>
              </a:xfrm>
              <a:custGeom>
                <a:avLst/>
                <a:gdLst/>
                <a:ahLst/>
                <a:cxnLst/>
                <a:rect l="l" t="t" r="r" b="b"/>
                <a:pathLst>
                  <a:path w="14097" h="14097"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8" name="Google Shape;318;p18"/>
              <p:cNvSpPr/>
              <p:nvPr/>
            </p:nvSpPr>
            <p:spPr>
              <a:xfrm>
                <a:off x="6089224" y="312628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9" name="Google Shape;319;p18"/>
              <p:cNvSpPr/>
              <p:nvPr/>
            </p:nvSpPr>
            <p:spPr>
              <a:xfrm>
                <a:off x="5734038" y="3185434"/>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0" name="Google Shape;320;p18"/>
              <p:cNvSpPr/>
              <p:nvPr/>
            </p:nvSpPr>
            <p:spPr>
              <a:xfrm>
                <a:off x="5793283" y="3185434"/>
                <a:ext cx="14097" cy="14097"/>
              </a:xfrm>
              <a:custGeom>
                <a:avLst/>
                <a:gdLst/>
                <a:ahLst/>
                <a:cxnLst/>
                <a:rect l="l" t="t" r="r" b="b"/>
                <a:pathLst>
                  <a:path w="14097" h="14097" extrusionOk="0">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1" name="Google Shape;321;p18"/>
              <p:cNvSpPr/>
              <p:nvPr/>
            </p:nvSpPr>
            <p:spPr>
              <a:xfrm>
                <a:off x="5852433" y="318543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2" name="Google Shape;322;p18"/>
              <p:cNvSpPr/>
              <p:nvPr/>
            </p:nvSpPr>
            <p:spPr>
              <a:xfrm>
                <a:off x="5911678" y="318543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3" name="Google Shape;323;p18"/>
              <p:cNvSpPr/>
              <p:nvPr/>
            </p:nvSpPr>
            <p:spPr>
              <a:xfrm>
                <a:off x="5970828" y="318543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4" name="Google Shape;324;p18"/>
              <p:cNvSpPr/>
              <p:nvPr/>
            </p:nvSpPr>
            <p:spPr>
              <a:xfrm>
                <a:off x="6030074" y="3185434"/>
                <a:ext cx="14097" cy="14097"/>
              </a:xfrm>
              <a:custGeom>
                <a:avLst/>
                <a:gdLst/>
                <a:ahLst/>
                <a:cxnLst/>
                <a:rect l="l" t="t" r="r" b="b"/>
                <a:pathLst>
                  <a:path w="14097" h="14097" extrusionOk="0">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5" name="Google Shape;325;p18"/>
              <p:cNvSpPr/>
              <p:nvPr/>
            </p:nvSpPr>
            <p:spPr>
              <a:xfrm>
                <a:off x="6089224" y="318543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6" name="Google Shape;326;p18"/>
              <p:cNvSpPr/>
              <p:nvPr/>
            </p:nvSpPr>
            <p:spPr>
              <a:xfrm>
                <a:off x="5734038" y="3244679"/>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7" name="Google Shape;327;p18"/>
              <p:cNvSpPr/>
              <p:nvPr/>
            </p:nvSpPr>
            <p:spPr>
              <a:xfrm>
                <a:off x="5793283" y="3244677"/>
                <a:ext cx="14097" cy="14099"/>
              </a:xfrm>
              <a:custGeom>
                <a:avLst/>
                <a:gdLst/>
                <a:ahLst/>
                <a:cxnLst/>
                <a:rect l="l" t="t" r="r" b="b"/>
                <a:pathLst>
                  <a:path w="14097"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8" name="Google Shape;328;p18"/>
              <p:cNvSpPr/>
              <p:nvPr/>
            </p:nvSpPr>
            <p:spPr>
              <a:xfrm>
                <a:off x="5852433" y="3244677"/>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9" name="Google Shape;329;p18"/>
              <p:cNvSpPr/>
              <p:nvPr/>
            </p:nvSpPr>
            <p:spPr>
              <a:xfrm>
                <a:off x="5911678" y="3244677"/>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0" name="Google Shape;330;p18"/>
              <p:cNvSpPr/>
              <p:nvPr/>
            </p:nvSpPr>
            <p:spPr>
              <a:xfrm>
                <a:off x="5970828" y="3244677"/>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1" name="Google Shape;331;p18"/>
              <p:cNvSpPr/>
              <p:nvPr/>
            </p:nvSpPr>
            <p:spPr>
              <a:xfrm>
                <a:off x="6030073" y="3244679"/>
                <a:ext cx="14097" cy="14096"/>
              </a:xfrm>
              <a:custGeom>
                <a:avLst/>
                <a:gdLst/>
                <a:ahLst/>
                <a:cxnLst/>
                <a:rect l="l" t="t" r="r" b="b"/>
                <a:pathLst>
                  <a:path w="14097"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2" name="Google Shape;332;p18"/>
              <p:cNvSpPr/>
              <p:nvPr/>
            </p:nvSpPr>
            <p:spPr>
              <a:xfrm>
                <a:off x="6089224" y="3244677"/>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3" name="Google Shape;333;p18"/>
              <p:cNvSpPr/>
              <p:nvPr/>
            </p:nvSpPr>
            <p:spPr>
              <a:xfrm>
                <a:off x="5734038" y="3303829"/>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4" name="Google Shape;334;p18"/>
              <p:cNvSpPr/>
              <p:nvPr/>
            </p:nvSpPr>
            <p:spPr>
              <a:xfrm>
                <a:off x="5793283" y="3303829"/>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5" name="Google Shape;335;p18"/>
              <p:cNvSpPr/>
              <p:nvPr/>
            </p:nvSpPr>
            <p:spPr>
              <a:xfrm>
                <a:off x="5852433" y="330382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6" name="Google Shape;336;p18"/>
              <p:cNvSpPr/>
              <p:nvPr/>
            </p:nvSpPr>
            <p:spPr>
              <a:xfrm>
                <a:off x="5911678" y="330382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7" name="Google Shape;337;p18"/>
              <p:cNvSpPr/>
              <p:nvPr/>
            </p:nvSpPr>
            <p:spPr>
              <a:xfrm>
                <a:off x="5970828" y="330382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8" name="Google Shape;338;p18"/>
              <p:cNvSpPr/>
              <p:nvPr/>
            </p:nvSpPr>
            <p:spPr>
              <a:xfrm>
                <a:off x="6030073" y="3303829"/>
                <a:ext cx="14097" cy="14096"/>
              </a:xfrm>
              <a:custGeom>
                <a:avLst/>
                <a:gdLst/>
                <a:ahLst/>
                <a:cxnLst/>
                <a:rect l="l" t="t" r="r" b="b"/>
                <a:pathLst>
                  <a:path w="14097"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9" name="Google Shape;339;p18"/>
              <p:cNvSpPr/>
              <p:nvPr/>
            </p:nvSpPr>
            <p:spPr>
              <a:xfrm>
                <a:off x="6089224" y="330382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0" name="Google Shape;340;p18"/>
              <p:cNvSpPr/>
              <p:nvPr/>
            </p:nvSpPr>
            <p:spPr>
              <a:xfrm>
                <a:off x="5734038" y="3363074"/>
                <a:ext cx="14192" cy="14097"/>
              </a:xfrm>
              <a:custGeom>
                <a:avLst/>
                <a:gdLst/>
                <a:ahLst/>
                <a:cxnLst/>
                <a:rect l="l" t="t" r="r" b="b"/>
                <a:pathLst>
                  <a:path w="14192" h="14097"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1" name="Google Shape;341;p18"/>
              <p:cNvSpPr/>
              <p:nvPr/>
            </p:nvSpPr>
            <p:spPr>
              <a:xfrm>
                <a:off x="5793283" y="3363072"/>
                <a:ext cx="14097" cy="14099"/>
              </a:xfrm>
              <a:custGeom>
                <a:avLst/>
                <a:gdLst/>
                <a:ahLst/>
                <a:cxnLst/>
                <a:rect l="l" t="t" r="r" b="b"/>
                <a:pathLst>
                  <a:path w="14097"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2" name="Google Shape;342;p18"/>
              <p:cNvSpPr/>
              <p:nvPr/>
            </p:nvSpPr>
            <p:spPr>
              <a:xfrm>
                <a:off x="5852433" y="336307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3" name="Google Shape;343;p18"/>
              <p:cNvSpPr/>
              <p:nvPr/>
            </p:nvSpPr>
            <p:spPr>
              <a:xfrm>
                <a:off x="5911678" y="336307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4" name="Google Shape;344;p18"/>
              <p:cNvSpPr/>
              <p:nvPr/>
            </p:nvSpPr>
            <p:spPr>
              <a:xfrm>
                <a:off x="5970828" y="336307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5" name="Google Shape;345;p18"/>
              <p:cNvSpPr/>
              <p:nvPr/>
            </p:nvSpPr>
            <p:spPr>
              <a:xfrm>
                <a:off x="6030073" y="3363074"/>
                <a:ext cx="14097" cy="14097"/>
              </a:xfrm>
              <a:custGeom>
                <a:avLst/>
                <a:gdLst/>
                <a:ahLst/>
                <a:cxnLst/>
                <a:rect l="l" t="t" r="r" b="b"/>
                <a:pathLst>
                  <a:path w="14097" h="14097"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6" name="Google Shape;346;p18"/>
              <p:cNvSpPr/>
              <p:nvPr/>
            </p:nvSpPr>
            <p:spPr>
              <a:xfrm>
                <a:off x="6089224" y="336307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7" name="Google Shape;347;p18"/>
              <p:cNvSpPr/>
              <p:nvPr/>
            </p:nvSpPr>
            <p:spPr>
              <a:xfrm>
                <a:off x="5734038" y="3422225"/>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8" name="Google Shape;348;p18"/>
              <p:cNvSpPr/>
              <p:nvPr/>
            </p:nvSpPr>
            <p:spPr>
              <a:xfrm>
                <a:off x="5793283" y="3422225"/>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9" name="Google Shape;349;p18"/>
              <p:cNvSpPr/>
              <p:nvPr/>
            </p:nvSpPr>
            <p:spPr>
              <a:xfrm>
                <a:off x="5852433" y="342222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0" name="Google Shape;350;p18"/>
              <p:cNvSpPr/>
              <p:nvPr/>
            </p:nvSpPr>
            <p:spPr>
              <a:xfrm>
                <a:off x="5911678" y="342222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1" name="Google Shape;351;p18"/>
              <p:cNvSpPr/>
              <p:nvPr/>
            </p:nvSpPr>
            <p:spPr>
              <a:xfrm>
                <a:off x="5970828" y="342222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2" name="Google Shape;352;p18"/>
              <p:cNvSpPr/>
              <p:nvPr/>
            </p:nvSpPr>
            <p:spPr>
              <a:xfrm>
                <a:off x="6030073" y="3422225"/>
                <a:ext cx="14097" cy="14096"/>
              </a:xfrm>
              <a:custGeom>
                <a:avLst/>
                <a:gdLst/>
                <a:ahLst/>
                <a:cxnLst/>
                <a:rect l="l" t="t" r="r" b="b"/>
                <a:pathLst>
                  <a:path w="14097"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3" name="Google Shape;353;p18"/>
              <p:cNvSpPr/>
              <p:nvPr/>
            </p:nvSpPr>
            <p:spPr>
              <a:xfrm>
                <a:off x="6089224" y="342222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 name="Google Shape;354;p18"/>
              <p:cNvSpPr/>
              <p:nvPr/>
            </p:nvSpPr>
            <p:spPr>
              <a:xfrm>
                <a:off x="6148469" y="3067039"/>
                <a:ext cx="14097" cy="14097"/>
              </a:xfrm>
              <a:custGeom>
                <a:avLst/>
                <a:gdLst/>
                <a:ahLst/>
                <a:cxnLst/>
                <a:rect l="l" t="t" r="r" b="b"/>
                <a:pathLst>
                  <a:path w="14097" h="14097" extrusionOk="0">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5" name="Google Shape;355;p18"/>
              <p:cNvSpPr/>
              <p:nvPr/>
            </p:nvSpPr>
            <p:spPr>
              <a:xfrm>
                <a:off x="6207620" y="3067039"/>
                <a:ext cx="14096" cy="14097"/>
              </a:xfrm>
              <a:custGeom>
                <a:avLst/>
                <a:gdLst/>
                <a:ahLst/>
                <a:cxnLst/>
                <a:rect l="l" t="t" r="r" b="b"/>
                <a:pathLst>
                  <a:path w="14096" h="14097"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6" name="Google Shape;356;p18"/>
              <p:cNvSpPr/>
              <p:nvPr/>
            </p:nvSpPr>
            <p:spPr>
              <a:xfrm>
                <a:off x="6266865" y="3067039"/>
                <a:ext cx="14096" cy="14097"/>
              </a:xfrm>
              <a:custGeom>
                <a:avLst/>
                <a:gdLst/>
                <a:ahLst/>
                <a:cxnLst/>
                <a:rect l="l" t="t" r="r" b="b"/>
                <a:pathLst>
                  <a:path w="14096" h="14097" extrusionOk="0">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7" name="Google Shape;357;p18"/>
              <p:cNvSpPr/>
              <p:nvPr/>
            </p:nvSpPr>
            <p:spPr>
              <a:xfrm>
                <a:off x="6326014" y="3067039"/>
                <a:ext cx="14096" cy="14097"/>
              </a:xfrm>
              <a:custGeom>
                <a:avLst/>
                <a:gdLst/>
                <a:ahLst/>
                <a:cxnLst/>
                <a:rect l="l" t="t" r="r" b="b"/>
                <a:pathLst>
                  <a:path w="14096" h="14097"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8" name="Google Shape;358;p18"/>
              <p:cNvSpPr/>
              <p:nvPr/>
            </p:nvSpPr>
            <p:spPr>
              <a:xfrm>
                <a:off x="6385260" y="3067039"/>
                <a:ext cx="14096" cy="14097"/>
              </a:xfrm>
              <a:custGeom>
                <a:avLst/>
                <a:gdLst/>
                <a:ahLst/>
                <a:cxnLst/>
                <a:rect l="l" t="t" r="r" b="b"/>
                <a:pathLst>
                  <a:path w="14096" h="14097" extrusionOk="0">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9" name="Google Shape;359;p18"/>
              <p:cNvSpPr/>
              <p:nvPr/>
            </p:nvSpPr>
            <p:spPr>
              <a:xfrm>
                <a:off x="6444410" y="3067039"/>
                <a:ext cx="14096" cy="14097"/>
              </a:xfrm>
              <a:custGeom>
                <a:avLst/>
                <a:gdLst/>
                <a:ahLst/>
                <a:cxnLst/>
                <a:rect l="l" t="t" r="r" b="b"/>
                <a:pathLst>
                  <a:path w="14096" h="14097" extrusionOk="0">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0" name="Google Shape;360;p18"/>
              <p:cNvSpPr/>
              <p:nvPr/>
            </p:nvSpPr>
            <p:spPr>
              <a:xfrm>
                <a:off x="6148469" y="3126281"/>
                <a:ext cx="14097" cy="14099"/>
              </a:xfrm>
              <a:custGeom>
                <a:avLst/>
                <a:gdLst/>
                <a:ahLst/>
                <a:cxnLst/>
                <a:rect l="l" t="t" r="r" b="b"/>
                <a:pathLst>
                  <a:path w="14097"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1" name="Google Shape;361;p18"/>
              <p:cNvSpPr/>
              <p:nvPr/>
            </p:nvSpPr>
            <p:spPr>
              <a:xfrm>
                <a:off x="6207620" y="3126281"/>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2" name="Google Shape;362;p18"/>
              <p:cNvSpPr/>
              <p:nvPr/>
            </p:nvSpPr>
            <p:spPr>
              <a:xfrm>
                <a:off x="6266865" y="3126281"/>
                <a:ext cx="14096" cy="14099"/>
              </a:xfrm>
              <a:custGeom>
                <a:avLst/>
                <a:gdLst/>
                <a:ahLst/>
                <a:cxnLst/>
                <a:rect l="l" t="t" r="r" b="b"/>
                <a:pathLst>
                  <a:path w="14096"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3" name="Google Shape;363;p18"/>
              <p:cNvSpPr/>
              <p:nvPr/>
            </p:nvSpPr>
            <p:spPr>
              <a:xfrm>
                <a:off x="6326014" y="3126281"/>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4" name="Google Shape;364;p18"/>
              <p:cNvSpPr/>
              <p:nvPr/>
            </p:nvSpPr>
            <p:spPr>
              <a:xfrm>
                <a:off x="6385260" y="3126281"/>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5" name="Google Shape;365;p18"/>
              <p:cNvSpPr/>
              <p:nvPr/>
            </p:nvSpPr>
            <p:spPr>
              <a:xfrm>
                <a:off x="6444410" y="3126283"/>
                <a:ext cx="14096" cy="14097"/>
              </a:xfrm>
              <a:custGeom>
                <a:avLst/>
                <a:gdLst/>
                <a:ahLst/>
                <a:cxnLst/>
                <a:rect l="l" t="t" r="r" b="b"/>
                <a:pathLst>
                  <a:path w="14096" h="14097"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6" name="Google Shape;366;p18"/>
              <p:cNvSpPr/>
              <p:nvPr/>
            </p:nvSpPr>
            <p:spPr>
              <a:xfrm>
                <a:off x="6148469" y="3185433"/>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7" name="Google Shape;367;p18"/>
              <p:cNvSpPr/>
              <p:nvPr/>
            </p:nvSpPr>
            <p:spPr>
              <a:xfrm>
                <a:off x="6207620" y="3185433"/>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8" name="Google Shape;368;p18"/>
              <p:cNvSpPr/>
              <p:nvPr/>
            </p:nvSpPr>
            <p:spPr>
              <a:xfrm>
                <a:off x="6266865" y="3185433"/>
                <a:ext cx="14096" cy="14096"/>
              </a:xfrm>
              <a:custGeom>
                <a:avLst/>
                <a:gdLst/>
                <a:ahLst/>
                <a:cxnLst/>
                <a:rect l="l" t="t" r="r" b="b"/>
                <a:pathLst>
                  <a:path w="14096"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9" name="Google Shape;369;p18"/>
              <p:cNvSpPr/>
              <p:nvPr/>
            </p:nvSpPr>
            <p:spPr>
              <a:xfrm>
                <a:off x="6326014" y="3185433"/>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0" name="Google Shape;370;p18"/>
              <p:cNvSpPr/>
              <p:nvPr/>
            </p:nvSpPr>
            <p:spPr>
              <a:xfrm>
                <a:off x="6385260" y="3185433"/>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1" name="Google Shape;371;p18"/>
              <p:cNvSpPr/>
              <p:nvPr/>
            </p:nvSpPr>
            <p:spPr>
              <a:xfrm>
                <a:off x="6444410" y="3185432"/>
                <a:ext cx="14096" cy="14097"/>
              </a:xfrm>
              <a:custGeom>
                <a:avLst/>
                <a:gdLst/>
                <a:ahLst/>
                <a:cxnLst/>
                <a:rect l="l" t="t" r="r" b="b"/>
                <a:pathLst>
                  <a:path w="14096" h="14097" extrusionOk="0">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2" name="Google Shape;372;p18"/>
              <p:cNvSpPr/>
              <p:nvPr/>
            </p:nvSpPr>
            <p:spPr>
              <a:xfrm>
                <a:off x="6148469" y="3244676"/>
                <a:ext cx="14097" cy="14099"/>
              </a:xfrm>
              <a:custGeom>
                <a:avLst/>
                <a:gdLst/>
                <a:ahLst/>
                <a:cxnLst/>
                <a:rect l="l" t="t" r="r" b="b"/>
                <a:pathLst>
                  <a:path w="14097"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3" name="Google Shape;373;p18"/>
              <p:cNvSpPr/>
              <p:nvPr/>
            </p:nvSpPr>
            <p:spPr>
              <a:xfrm>
                <a:off x="6207620" y="3244676"/>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4" name="Google Shape;374;p18"/>
              <p:cNvSpPr/>
              <p:nvPr/>
            </p:nvSpPr>
            <p:spPr>
              <a:xfrm>
                <a:off x="6266865" y="3244676"/>
                <a:ext cx="14096" cy="14099"/>
              </a:xfrm>
              <a:custGeom>
                <a:avLst/>
                <a:gdLst/>
                <a:ahLst/>
                <a:cxnLst/>
                <a:rect l="l" t="t" r="r" b="b"/>
                <a:pathLst>
                  <a:path w="14096"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5" name="Google Shape;375;p18"/>
              <p:cNvSpPr/>
              <p:nvPr/>
            </p:nvSpPr>
            <p:spPr>
              <a:xfrm>
                <a:off x="6326014" y="3244676"/>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6" name="Google Shape;376;p18"/>
              <p:cNvSpPr/>
              <p:nvPr/>
            </p:nvSpPr>
            <p:spPr>
              <a:xfrm>
                <a:off x="6385260" y="3244676"/>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7" name="Google Shape;377;p18"/>
              <p:cNvSpPr/>
              <p:nvPr/>
            </p:nvSpPr>
            <p:spPr>
              <a:xfrm>
                <a:off x="6444410" y="324467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8" name="Google Shape;378;p18"/>
              <p:cNvSpPr/>
              <p:nvPr/>
            </p:nvSpPr>
            <p:spPr>
              <a:xfrm>
                <a:off x="6148469" y="3303829"/>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9" name="Google Shape;379;p18"/>
              <p:cNvSpPr/>
              <p:nvPr/>
            </p:nvSpPr>
            <p:spPr>
              <a:xfrm>
                <a:off x="6207620" y="330382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0" name="Google Shape;380;p18"/>
              <p:cNvSpPr/>
              <p:nvPr/>
            </p:nvSpPr>
            <p:spPr>
              <a:xfrm>
                <a:off x="6266865" y="3303829"/>
                <a:ext cx="14096" cy="14096"/>
              </a:xfrm>
              <a:custGeom>
                <a:avLst/>
                <a:gdLst/>
                <a:ahLst/>
                <a:cxnLst/>
                <a:rect l="l" t="t" r="r" b="b"/>
                <a:pathLst>
                  <a:path w="14096"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1" name="Google Shape;381;p18"/>
              <p:cNvSpPr/>
              <p:nvPr/>
            </p:nvSpPr>
            <p:spPr>
              <a:xfrm>
                <a:off x="6326014" y="330382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2" name="Google Shape;382;p18"/>
              <p:cNvSpPr/>
              <p:nvPr/>
            </p:nvSpPr>
            <p:spPr>
              <a:xfrm>
                <a:off x="6385260" y="330382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3" name="Google Shape;383;p18"/>
              <p:cNvSpPr/>
              <p:nvPr/>
            </p:nvSpPr>
            <p:spPr>
              <a:xfrm>
                <a:off x="6444410" y="330382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4" name="Google Shape;384;p18"/>
              <p:cNvSpPr/>
              <p:nvPr/>
            </p:nvSpPr>
            <p:spPr>
              <a:xfrm>
                <a:off x="6148469" y="3363072"/>
                <a:ext cx="14097" cy="14099"/>
              </a:xfrm>
              <a:custGeom>
                <a:avLst/>
                <a:gdLst/>
                <a:ahLst/>
                <a:cxnLst/>
                <a:rect l="l" t="t" r="r" b="b"/>
                <a:pathLst>
                  <a:path w="14097"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5" name="Google Shape;385;p18"/>
              <p:cNvSpPr/>
              <p:nvPr/>
            </p:nvSpPr>
            <p:spPr>
              <a:xfrm>
                <a:off x="6207620" y="336307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6" name="Google Shape;386;p18"/>
              <p:cNvSpPr/>
              <p:nvPr/>
            </p:nvSpPr>
            <p:spPr>
              <a:xfrm>
                <a:off x="6266865" y="3363072"/>
                <a:ext cx="14096" cy="14099"/>
              </a:xfrm>
              <a:custGeom>
                <a:avLst/>
                <a:gdLst/>
                <a:ahLst/>
                <a:cxnLst/>
                <a:rect l="l" t="t" r="r" b="b"/>
                <a:pathLst>
                  <a:path w="14096"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7" name="Google Shape;387;p18"/>
              <p:cNvSpPr/>
              <p:nvPr/>
            </p:nvSpPr>
            <p:spPr>
              <a:xfrm>
                <a:off x="6326014" y="336307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8" name="Google Shape;388;p18"/>
              <p:cNvSpPr/>
              <p:nvPr/>
            </p:nvSpPr>
            <p:spPr>
              <a:xfrm>
                <a:off x="6385260" y="336307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9" name="Google Shape;389;p18"/>
              <p:cNvSpPr/>
              <p:nvPr/>
            </p:nvSpPr>
            <p:spPr>
              <a:xfrm>
                <a:off x="6444410" y="3363074"/>
                <a:ext cx="14096" cy="14097"/>
              </a:xfrm>
              <a:custGeom>
                <a:avLst/>
                <a:gdLst/>
                <a:ahLst/>
                <a:cxnLst/>
                <a:rect l="l" t="t" r="r" b="b"/>
                <a:pathLst>
                  <a:path w="14096" h="14097"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0" name="Google Shape;390;p18"/>
              <p:cNvSpPr/>
              <p:nvPr/>
            </p:nvSpPr>
            <p:spPr>
              <a:xfrm>
                <a:off x="6148469" y="3422225"/>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1" name="Google Shape;391;p18"/>
              <p:cNvSpPr/>
              <p:nvPr/>
            </p:nvSpPr>
            <p:spPr>
              <a:xfrm>
                <a:off x="6207620" y="342222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2" name="Google Shape;392;p18"/>
              <p:cNvSpPr/>
              <p:nvPr/>
            </p:nvSpPr>
            <p:spPr>
              <a:xfrm>
                <a:off x="6266865" y="3422225"/>
                <a:ext cx="14096" cy="14096"/>
              </a:xfrm>
              <a:custGeom>
                <a:avLst/>
                <a:gdLst/>
                <a:ahLst/>
                <a:cxnLst/>
                <a:rect l="l" t="t" r="r" b="b"/>
                <a:pathLst>
                  <a:path w="14096"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3" name="Google Shape;393;p18"/>
              <p:cNvSpPr/>
              <p:nvPr/>
            </p:nvSpPr>
            <p:spPr>
              <a:xfrm>
                <a:off x="6326014" y="342222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4" name="Google Shape;394;p18"/>
              <p:cNvSpPr/>
              <p:nvPr/>
            </p:nvSpPr>
            <p:spPr>
              <a:xfrm>
                <a:off x="6385260" y="342222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5" name="Google Shape;395;p18"/>
              <p:cNvSpPr/>
              <p:nvPr/>
            </p:nvSpPr>
            <p:spPr>
              <a:xfrm>
                <a:off x="6444410" y="342222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6" name="Google Shape;396;p18"/>
              <p:cNvSpPr/>
              <p:nvPr/>
            </p:nvSpPr>
            <p:spPr>
              <a:xfrm>
                <a:off x="5734038" y="3481374"/>
                <a:ext cx="14192" cy="14096"/>
              </a:xfrm>
              <a:custGeom>
                <a:avLst/>
                <a:gdLst/>
                <a:ahLst/>
                <a:cxnLst/>
                <a:rect l="l" t="t" r="r" b="b"/>
                <a:pathLst>
                  <a:path w="14192" h="14096" extrusionOk="0">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7" name="Google Shape;397;p18"/>
              <p:cNvSpPr/>
              <p:nvPr/>
            </p:nvSpPr>
            <p:spPr>
              <a:xfrm>
                <a:off x="5793283" y="3481374"/>
                <a:ext cx="14097" cy="14097"/>
              </a:xfrm>
              <a:custGeom>
                <a:avLst/>
                <a:gdLst/>
                <a:ahLst/>
                <a:cxnLst/>
                <a:rect l="l" t="t" r="r" b="b"/>
                <a:pathLst>
                  <a:path w="14097" h="14097" extrusionOk="0">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8" name="Google Shape;398;p18"/>
              <p:cNvSpPr/>
              <p:nvPr/>
            </p:nvSpPr>
            <p:spPr>
              <a:xfrm>
                <a:off x="5852433" y="3481374"/>
                <a:ext cx="14096" cy="14096"/>
              </a:xfrm>
              <a:custGeom>
                <a:avLst/>
                <a:gdLst/>
                <a:ahLst/>
                <a:cxnLst/>
                <a:rect l="l" t="t" r="r" b="b"/>
                <a:pathLst>
                  <a:path w="14096" h="14096"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9" name="Google Shape;399;p18"/>
              <p:cNvSpPr/>
              <p:nvPr/>
            </p:nvSpPr>
            <p:spPr>
              <a:xfrm>
                <a:off x="5911678" y="3481374"/>
                <a:ext cx="14096" cy="14096"/>
              </a:xfrm>
              <a:custGeom>
                <a:avLst/>
                <a:gdLst/>
                <a:ahLst/>
                <a:cxnLst/>
                <a:rect l="l" t="t" r="r" b="b"/>
                <a:pathLst>
                  <a:path w="14096" h="14096"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0" name="Google Shape;400;p18"/>
              <p:cNvSpPr/>
              <p:nvPr/>
            </p:nvSpPr>
            <p:spPr>
              <a:xfrm>
                <a:off x="5970828" y="3481374"/>
                <a:ext cx="14096" cy="14096"/>
              </a:xfrm>
              <a:custGeom>
                <a:avLst/>
                <a:gdLst/>
                <a:ahLst/>
                <a:cxnLst/>
                <a:rect l="l" t="t" r="r" b="b"/>
                <a:pathLst>
                  <a:path w="14096" h="14096"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1" name="Google Shape;401;p18"/>
              <p:cNvSpPr/>
              <p:nvPr/>
            </p:nvSpPr>
            <p:spPr>
              <a:xfrm>
                <a:off x="6030074" y="3481374"/>
                <a:ext cx="14097" cy="14097"/>
              </a:xfrm>
              <a:custGeom>
                <a:avLst/>
                <a:gdLst/>
                <a:ahLst/>
                <a:cxnLst/>
                <a:rect l="l" t="t" r="r" b="b"/>
                <a:pathLst>
                  <a:path w="14097" h="14097" extrusionOk="0">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2" name="Google Shape;402;p18"/>
              <p:cNvSpPr/>
              <p:nvPr/>
            </p:nvSpPr>
            <p:spPr>
              <a:xfrm>
                <a:off x="6089224" y="3481374"/>
                <a:ext cx="14096" cy="14096"/>
              </a:xfrm>
              <a:custGeom>
                <a:avLst/>
                <a:gdLst/>
                <a:ahLst/>
                <a:cxnLst/>
                <a:rect l="l" t="t" r="r" b="b"/>
                <a:pathLst>
                  <a:path w="14096" h="14096"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3" name="Google Shape;403;p18"/>
              <p:cNvSpPr/>
              <p:nvPr/>
            </p:nvSpPr>
            <p:spPr>
              <a:xfrm>
                <a:off x="5734038" y="3540620"/>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4" name="Google Shape;404;p18"/>
              <p:cNvSpPr/>
              <p:nvPr/>
            </p:nvSpPr>
            <p:spPr>
              <a:xfrm>
                <a:off x="5793283" y="3540620"/>
                <a:ext cx="14097" cy="14097"/>
              </a:xfrm>
              <a:custGeom>
                <a:avLst/>
                <a:gdLst/>
                <a:ahLst/>
                <a:cxnLst/>
                <a:rect l="l" t="t" r="r" b="b"/>
                <a:pathLst>
                  <a:path w="14097" h="14097" extrusionOk="0">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5" name="Google Shape;405;p18"/>
              <p:cNvSpPr/>
              <p:nvPr/>
            </p:nvSpPr>
            <p:spPr>
              <a:xfrm>
                <a:off x="5852433" y="354062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6" name="Google Shape;406;p18"/>
              <p:cNvSpPr/>
              <p:nvPr/>
            </p:nvSpPr>
            <p:spPr>
              <a:xfrm>
                <a:off x="5911678" y="354062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7" name="Google Shape;407;p18"/>
              <p:cNvSpPr/>
              <p:nvPr/>
            </p:nvSpPr>
            <p:spPr>
              <a:xfrm>
                <a:off x="5970828" y="354062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8" name="Google Shape;408;p18"/>
              <p:cNvSpPr/>
              <p:nvPr/>
            </p:nvSpPr>
            <p:spPr>
              <a:xfrm>
                <a:off x="6030074" y="3540620"/>
                <a:ext cx="14097" cy="14097"/>
              </a:xfrm>
              <a:custGeom>
                <a:avLst/>
                <a:gdLst/>
                <a:ahLst/>
                <a:cxnLst/>
                <a:rect l="l" t="t" r="r" b="b"/>
                <a:pathLst>
                  <a:path w="14097" h="14097" extrusionOk="0">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9" name="Google Shape;409;p18"/>
              <p:cNvSpPr/>
              <p:nvPr/>
            </p:nvSpPr>
            <p:spPr>
              <a:xfrm>
                <a:off x="6089224" y="354062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0" name="Google Shape;410;p18"/>
              <p:cNvSpPr/>
              <p:nvPr/>
            </p:nvSpPr>
            <p:spPr>
              <a:xfrm>
                <a:off x="5734038" y="3599770"/>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1" name="Google Shape;411;p18"/>
              <p:cNvSpPr/>
              <p:nvPr/>
            </p:nvSpPr>
            <p:spPr>
              <a:xfrm>
                <a:off x="5793283" y="3599770"/>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2" name="Google Shape;412;p18"/>
              <p:cNvSpPr/>
              <p:nvPr/>
            </p:nvSpPr>
            <p:spPr>
              <a:xfrm>
                <a:off x="5852433" y="359977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3" name="Google Shape;413;p18"/>
              <p:cNvSpPr/>
              <p:nvPr/>
            </p:nvSpPr>
            <p:spPr>
              <a:xfrm>
                <a:off x="5911678" y="359977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4" name="Google Shape;414;p18"/>
              <p:cNvSpPr/>
              <p:nvPr/>
            </p:nvSpPr>
            <p:spPr>
              <a:xfrm>
                <a:off x="5970828" y="359977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5" name="Google Shape;415;p18"/>
              <p:cNvSpPr/>
              <p:nvPr/>
            </p:nvSpPr>
            <p:spPr>
              <a:xfrm>
                <a:off x="6030073" y="3599770"/>
                <a:ext cx="14097" cy="14096"/>
              </a:xfrm>
              <a:custGeom>
                <a:avLst/>
                <a:gdLst/>
                <a:ahLst/>
                <a:cxnLst/>
                <a:rect l="l" t="t" r="r" b="b"/>
                <a:pathLst>
                  <a:path w="14097"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6" name="Google Shape;416;p18"/>
              <p:cNvSpPr/>
              <p:nvPr/>
            </p:nvSpPr>
            <p:spPr>
              <a:xfrm>
                <a:off x="6089224" y="359977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7" name="Google Shape;417;p18"/>
              <p:cNvSpPr/>
              <p:nvPr/>
            </p:nvSpPr>
            <p:spPr>
              <a:xfrm>
                <a:off x="5734037" y="3659014"/>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8" name="Google Shape;418;p18"/>
              <p:cNvSpPr/>
              <p:nvPr/>
            </p:nvSpPr>
            <p:spPr>
              <a:xfrm>
                <a:off x="5793282" y="3659014"/>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9" name="Google Shape;419;p18"/>
              <p:cNvSpPr/>
              <p:nvPr/>
            </p:nvSpPr>
            <p:spPr>
              <a:xfrm>
                <a:off x="5852432" y="365901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0" name="Google Shape;420;p18"/>
              <p:cNvSpPr/>
              <p:nvPr/>
            </p:nvSpPr>
            <p:spPr>
              <a:xfrm>
                <a:off x="5911678" y="365901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1" name="Google Shape;421;p18"/>
              <p:cNvSpPr/>
              <p:nvPr/>
            </p:nvSpPr>
            <p:spPr>
              <a:xfrm>
                <a:off x="5970828" y="365901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2" name="Google Shape;422;p18"/>
              <p:cNvSpPr/>
              <p:nvPr/>
            </p:nvSpPr>
            <p:spPr>
              <a:xfrm>
                <a:off x="6030073" y="3659014"/>
                <a:ext cx="14097" cy="14096"/>
              </a:xfrm>
              <a:custGeom>
                <a:avLst/>
                <a:gdLst/>
                <a:ahLst/>
                <a:cxnLst/>
                <a:rect l="l" t="t" r="r" b="b"/>
                <a:pathLst>
                  <a:path w="14097"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3" name="Google Shape;423;p18"/>
              <p:cNvSpPr/>
              <p:nvPr/>
            </p:nvSpPr>
            <p:spPr>
              <a:xfrm>
                <a:off x="6089224" y="365901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4" name="Google Shape;424;p18"/>
              <p:cNvSpPr/>
              <p:nvPr/>
            </p:nvSpPr>
            <p:spPr>
              <a:xfrm>
                <a:off x="5734039" y="3718165"/>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5" name="Google Shape;425;p18"/>
              <p:cNvSpPr/>
              <p:nvPr/>
            </p:nvSpPr>
            <p:spPr>
              <a:xfrm>
                <a:off x="5793284" y="3718165"/>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6" name="Google Shape;426;p18"/>
              <p:cNvSpPr/>
              <p:nvPr/>
            </p:nvSpPr>
            <p:spPr>
              <a:xfrm>
                <a:off x="5852434" y="371816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7" name="Google Shape;427;p18"/>
              <p:cNvSpPr/>
              <p:nvPr/>
            </p:nvSpPr>
            <p:spPr>
              <a:xfrm>
                <a:off x="5911679" y="371816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8" name="Google Shape;428;p18"/>
              <p:cNvSpPr/>
              <p:nvPr/>
            </p:nvSpPr>
            <p:spPr>
              <a:xfrm>
                <a:off x="5970829" y="371816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9" name="Google Shape;429;p18"/>
              <p:cNvSpPr/>
              <p:nvPr/>
            </p:nvSpPr>
            <p:spPr>
              <a:xfrm>
                <a:off x="6030074" y="3718165"/>
                <a:ext cx="14097" cy="14096"/>
              </a:xfrm>
              <a:custGeom>
                <a:avLst/>
                <a:gdLst/>
                <a:ahLst/>
                <a:cxnLst/>
                <a:rect l="l" t="t" r="r" b="b"/>
                <a:pathLst>
                  <a:path w="14097"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0" name="Google Shape;430;p18"/>
              <p:cNvSpPr/>
              <p:nvPr/>
            </p:nvSpPr>
            <p:spPr>
              <a:xfrm>
                <a:off x="6089225" y="371816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 name="Google Shape;431;p18"/>
              <p:cNvSpPr/>
              <p:nvPr/>
            </p:nvSpPr>
            <p:spPr>
              <a:xfrm>
                <a:off x="5734040" y="3777410"/>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18"/>
              <p:cNvSpPr/>
              <p:nvPr/>
            </p:nvSpPr>
            <p:spPr>
              <a:xfrm>
                <a:off x="5793285" y="3777410"/>
                <a:ext cx="14097" cy="14096"/>
              </a:xfrm>
              <a:custGeom>
                <a:avLst/>
                <a:gdLst/>
                <a:ahLst/>
                <a:cxnLst/>
                <a:rect l="l" t="t" r="r" b="b"/>
                <a:pathLst>
                  <a:path w="14097" h="14096" extrusionOk="0">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18"/>
              <p:cNvSpPr/>
              <p:nvPr/>
            </p:nvSpPr>
            <p:spPr>
              <a:xfrm>
                <a:off x="5852436" y="3777408"/>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18"/>
              <p:cNvSpPr/>
              <p:nvPr/>
            </p:nvSpPr>
            <p:spPr>
              <a:xfrm>
                <a:off x="5911683" y="3777408"/>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18"/>
              <p:cNvSpPr/>
              <p:nvPr/>
            </p:nvSpPr>
            <p:spPr>
              <a:xfrm>
                <a:off x="5970835" y="3777408"/>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18"/>
              <p:cNvSpPr/>
              <p:nvPr/>
            </p:nvSpPr>
            <p:spPr>
              <a:xfrm>
                <a:off x="6030082" y="3777410"/>
                <a:ext cx="14097" cy="14096"/>
              </a:xfrm>
              <a:custGeom>
                <a:avLst/>
                <a:gdLst/>
                <a:ahLst/>
                <a:cxnLst/>
                <a:rect l="l" t="t" r="r" b="b"/>
                <a:pathLst>
                  <a:path w="14097" h="14096" extrusionOk="0">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18"/>
              <p:cNvSpPr/>
              <p:nvPr/>
            </p:nvSpPr>
            <p:spPr>
              <a:xfrm>
                <a:off x="6089231" y="3777408"/>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18"/>
              <p:cNvSpPr/>
              <p:nvPr/>
            </p:nvSpPr>
            <p:spPr>
              <a:xfrm>
                <a:off x="6148476" y="3481374"/>
                <a:ext cx="14097" cy="14096"/>
              </a:xfrm>
              <a:custGeom>
                <a:avLst/>
                <a:gdLst/>
                <a:ahLst/>
                <a:cxnLst/>
                <a:rect l="l" t="t" r="r" b="b"/>
                <a:pathLst>
                  <a:path w="14097" h="14096" extrusionOk="0">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9" name="Google Shape;439;p18"/>
              <p:cNvSpPr/>
              <p:nvPr/>
            </p:nvSpPr>
            <p:spPr>
              <a:xfrm>
                <a:off x="6207627" y="3481374"/>
                <a:ext cx="14096" cy="14096"/>
              </a:xfrm>
              <a:custGeom>
                <a:avLst/>
                <a:gdLst/>
                <a:ahLst/>
                <a:cxnLst/>
                <a:rect l="l" t="t" r="r" b="b"/>
                <a:pathLst>
                  <a:path w="14096" h="14096"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0" name="Google Shape;440;p18"/>
              <p:cNvSpPr/>
              <p:nvPr/>
            </p:nvSpPr>
            <p:spPr>
              <a:xfrm>
                <a:off x="6266872" y="3481374"/>
                <a:ext cx="14096" cy="14096"/>
              </a:xfrm>
              <a:custGeom>
                <a:avLst/>
                <a:gdLst/>
                <a:ahLst/>
                <a:cxnLst/>
                <a:rect l="l" t="t" r="r" b="b"/>
                <a:pathLst>
                  <a:path w="14096" h="14096" extrusionOk="0">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1" name="Google Shape;441;p18"/>
              <p:cNvSpPr/>
              <p:nvPr/>
            </p:nvSpPr>
            <p:spPr>
              <a:xfrm>
                <a:off x="6326022" y="3481374"/>
                <a:ext cx="14096" cy="14096"/>
              </a:xfrm>
              <a:custGeom>
                <a:avLst/>
                <a:gdLst/>
                <a:ahLst/>
                <a:cxnLst/>
                <a:rect l="l" t="t" r="r" b="b"/>
                <a:pathLst>
                  <a:path w="14096" h="14096"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2" name="Google Shape;442;p18"/>
              <p:cNvSpPr/>
              <p:nvPr/>
            </p:nvSpPr>
            <p:spPr>
              <a:xfrm>
                <a:off x="6385268" y="3481374"/>
                <a:ext cx="14096" cy="14096"/>
              </a:xfrm>
              <a:custGeom>
                <a:avLst/>
                <a:gdLst/>
                <a:ahLst/>
                <a:cxnLst/>
                <a:rect l="l" t="t" r="r" b="b"/>
                <a:pathLst>
                  <a:path w="14096" h="14096" extrusionOk="0">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3" name="Google Shape;443;p18"/>
              <p:cNvSpPr/>
              <p:nvPr/>
            </p:nvSpPr>
            <p:spPr>
              <a:xfrm>
                <a:off x="6444417" y="3481373"/>
                <a:ext cx="14096" cy="14097"/>
              </a:xfrm>
              <a:custGeom>
                <a:avLst/>
                <a:gdLst/>
                <a:ahLst/>
                <a:cxnLst/>
                <a:rect l="l" t="t" r="r" b="b"/>
                <a:pathLst>
                  <a:path w="14096" h="14097" extrusionOk="0">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 name="Google Shape;444;p18"/>
              <p:cNvSpPr/>
              <p:nvPr/>
            </p:nvSpPr>
            <p:spPr>
              <a:xfrm>
                <a:off x="6148476" y="3540622"/>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 name="Google Shape;445;p18"/>
              <p:cNvSpPr/>
              <p:nvPr/>
            </p:nvSpPr>
            <p:spPr>
              <a:xfrm>
                <a:off x="6207627" y="3540623"/>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6" name="Google Shape;446;p18"/>
              <p:cNvSpPr/>
              <p:nvPr/>
            </p:nvSpPr>
            <p:spPr>
              <a:xfrm>
                <a:off x="6266872" y="3540626"/>
                <a:ext cx="14096" cy="14096"/>
              </a:xfrm>
              <a:custGeom>
                <a:avLst/>
                <a:gdLst/>
                <a:ahLst/>
                <a:cxnLst/>
                <a:rect l="l" t="t" r="r" b="b"/>
                <a:pathLst>
                  <a:path w="14096"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7" name="Google Shape;447;p18"/>
              <p:cNvSpPr/>
              <p:nvPr/>
            </p:nvSpPr>
            <p:spPr>
              <a:xfrm>
                <a:off x="6326022" y="3540627"/>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8" name="Google Shape;448;p18"/>
              <p:cNvSpPr/>
              <p:nvPr/>
            </p:nvSpPr>
            <p:spPr>
              <a:xfrm>
                <a:off x="6385268" y="354063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9" name="Google Shape;449;p18"/>
              <p:cNvSpPr/>
              <p:nvPr/>
            </p:nvSpPr>
            <p:spPr>
              <a:xfrm>
                <a:off x="6444417" y="3540631"/>
                <a:ext cx="14096" cy="14097"/>
              </a:xfrm>
              <a:custGeom>
                <a:avLst/>
                <a:gdLst/>
                <a:ahLst/>
                <a:cxnLst/>
                <a:rect l="l" t="t" r="r" b="b"/>
                <a:pathLst>
                  <a:path w="14096" h="14097" extrusionOk="0">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 name="Google Shape;450;p18"/>
              <p:cNvSpPr/>
              <p:nvPr/>
            </p:nvSpPr>
            <p:spPr>
              <a:xfrm>
                <a:off x="6148476" y="3599781"/>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 name="Google Shape;451;p18"/>
              <p:cNvSpPr/>
              <p:nvPr/>
            </p:nvSpPr>
            <p:spPr>
              <a:xfrm>
                <a:off x="6207627" y="3599781"/>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2" name="Google Shape;452;p18"/>
              <p:cNvSpPr/>
              <p:nvPr/>
            </p:nvSpPr>
            <p:spPr>
              <a:xfrm>
                <a:off x="6266872" y="3599781"/>
                <a:ext cx="14096" cy="14096"/>
              </a:xfrm>
              <a:custGeom>
                <a:avLst/>
                <a:gdLst/>
                <a:ahLst/>
                <a:cxnLst/>
                <a:rect l="l" t="t" r="r" b="b"/>
                <a:pathLst>
                  <a:path w="14096"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3" name="Google Shape;453;p18"/>
              <p:cNvSpPr/>
              <p:nvPr/>
            </p:nvSpPr>
            <p:spPr>
              <a:xfrm>
                <a:off x="6326022" y="3599781"/>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 name="Google Shape;454;p18"/>
              <p:cNvSpPr/>
              <p:nvPr/>
            </p:nvSpPr>
            <p:spPr>
              <a:xfrm>
                <a:off x="6385268" y="359978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5" name="Google Shape;455;p18"/>
              <p:cNvSpPr/>
              <p:nvPr/>
            </p:nvSpPr>
            <p:spPr>
              <a:xfrm>
                <a:off x="6444417" y="3599782"/>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6" name="Google Shape;456;p18"/>
              <p:cNvSpPr/>
              <p:nvPr/>
            </p:nvSpPr>
            <p:spPr>
              <a:xfrm>
                <a:off x="6148476" y="3659026"/>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7" name="Google Shape;457;p18"/>
              <p:cNvSpPr/>
              <p:nvPr/>
            </p:nvSpPr>
            <p:spPr>
              <a:xfrm>
                <a:off x="6207627" y="3659026"/>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8" name="Google Shape;458;p18"/>
              <p:cNvSpPr/>
              <p:nvPr/>
            </p:nvSpPr>
            <p:spPr>
              <a:xfrm>
                <a:off x="6266872" y="3659026"/>
                <a:ext cx="14096" cy="14096"/>
              </a:xfrm>
              <a:custGeom>
                <a:avLst/>
                <a:gdLst/>
                <a:ahLst/>
                <a:cxnLst/>
                <a:rect l="l" t="t" r="r" b="b"/>
                <a:pathLst>
                  <a:path w="14096"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9" name="Google Shape;459;p18"/>
              <p:cNvSpPr/>
              <p:nvPr/>
            </p:nvSpPr>
            <p:spPr>
              <a:xfrm>
                <a:off x="6326022" y="3659026"/>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0" name="Google Shape;460;p18"/>
              <p:cNvSpPr/>
              <p:nvPr/>
            </p:nvSpPr>
            <p:spPr>
              <a:xfrm>
                <a:off x="6385268" y="3659026"/>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1" name="Google Shape;461;p18"/>
              <p:cNvSpPr/>
              <p:nvPr/>
            </p:nvSpPr>
            <p:spPr>
              <a:xfrm>
                <a:off x="6444417" y="3659026"/>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2" name="Google Shape;462;p18"/>
              <p:cNvSpPr/>
              <p:nvPr/>
            </p:nvSpPr>
            <p:spPr>
              <a:xfrm>
                <a:off x="6148476" y="3718177"/>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3" name="Google Shape;463;p18"/>
              <p:cNvSpPr/>
              <p:nvPr/>
            </p:nvSpPr>
            <p:spPr>
              <a:xfrm>
                <a:off x="6207627" y="3718177"/>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4" name="Google Shape;464;p18"/>
              <p:cNvSpPr/>
              <p:nvPr/>
            </p:nvSpPr>
            <p:spPr>
              <a:xfrm>
                <a:off x="6266872" y="3718177"/>
                <a:ext cx="14096" cy="14096"/>
              </a:xfrm>
              <a:custGeom>
                <a:avLst/>
                <a:gdLst/>
                <a:ahLst/>
                <a:cxnLst/>
                <a:rect l="l" t="t" r="r" b="b"/>
                <a:pathLst>
                  <a:path w="14096"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5" name="Google Shape;465;p18"/>
              <p:cNvSpPr/>
              <p:nvPr/>
            </p:nvSpPr>
            <p:spPr>
              <a:xfrm>
                <a:off x="6326022" y="3718177"/>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6" name="Google Shape;466;p18"/>
              <p:cNvSpPr/>
              <p:nvPr/>
            </p:nvSpPr>
            <p:spPr>
              <a:xfrm>
                <a:off x="6385268" y="3718172"/>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7" name="Google Shape;467;p18"/>
              <p:cNvSpPr/>
              <p:nvPr/>
            </p:nvSpPr>
            <p:spPr>
              <a:xfrm>
                <a:off x="6444417" y="3718176"/>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8" name="Google Shape;468;p18"/>
              <p:cNvSpPr/>
              <p:nvPr/>
            </p:nvSpPr>
            <p:spPr>
              <a:xfrm>
                <a:off x="6148472" y="3777419"/>
                <a:ext cx="14097" cy="14099"/>
              </a:xfrm>
              <a:custGeom>
                <a:avLst/>
                <a:gdLst/>
                <a:ahLst/>
                <a:cxnLst/>
                <a:rect l="l" t="t" r="r" b="b"/>
                <a:pathLst>
                  <a:path w="14097"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9" name="Google Shape;469;p18"/>
              <p:cNvSpPr/>
              <p:nvPr/>
            </p:nvSpPr>
            <p:spPr>
              <a:xfrm>
                <a:off x="6207622" y="3777419"/>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0" name="Google Shape;470;p18"/>
              <p:cNvSpPr/>
              <p:nvPr/>
            </p:nvSpPr>
            <p:spPr>
              <a:xfrm>
                <a:off x="6266868" y="3777419"/>
                <a:ext cx="14096" cy="14099"/>
              </a:xfrm>
              <a:custGeom>
                <a:avLst/>
                <a:gdLst/>
                <a:ahLst/>
                <a:cxnLst/>
                <a:rect l="l" t="t" r="r" b="b"/>
                <a:pathLst>
                  <a:path w="14096"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1" name="Google Shape;471;p18"/>
              <p:cNvSpPr/>
              <p:nvPr/>
            </p:nvSpPr>
            <p:spPr>
              <a:xfrm>
                <a:off x="6326024" y="3777383"/>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2" name="Google Shape;472;p18"/>
              <p:cNvSpPr/>
              <p:nvPr/>
            </p:nvSpPr>
            <p:spPr>
              <a:xfrm>
                <a:off x="6385287" y="3777429"/>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3" name="Google Shape;473;p18"/>
              <p:cNvSpPr/>
              <p:nvPr/>
            </p:nvSpPr>
            <p:spPr>
              <a:xfrm>
                <a:off x="6444424" y="3777424"/>
                <a:ext cx="14096" cy="14096"/>
              </a:xfrm>
              <a:custGeom>
                <a:avLst/>
                <a:gdLst/>
                <a:ahLst/>
                <a:cxnLst/>
                <a:rect l="l" t="t" r="r" b="b"/>
                <a:pathLst>
                  <a:path w="14096" h="14096" extrusionOk="0">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74" name="Google Shape;474;p18"/>
            <p:cNvGrpSpPr/>
            <p:nvPr/>
          </p:nvGrpSpPr>
          <p:grpSpPr>
            <a:xfrm>
              <a:off x="10154385" y="4452524"/>
              <a:ext cx="1443404" cy="1443428"/>
              <a:chOff x="5734037" y="3067039"/>
              <a:chExt cx="724483" cy="724489"/>
            </a:xfrm>
          </p:grpSpPr>
          <p:sp>
            <p:nvSpPr>
              <p:cNvPr id="475" name="Google Shape;475;p18"/>
              <p:cNvSpPr/>
              <p:nvPr/>
            </p:nvSpPr>
            <p:spPr>
              <a:xfrm>
                <a:off x="5734038" y="3067039"/>
                <a:ext cx="14192" cy="14097"/>
              </a:xfrm>
              <a:custGeom>
                <a:avLst/>
                <a:gdLst/>
                <a:ahLst/>
                <a:cxnLst/>
                <a:rect l="l" t="t" r="r" b="b"/>
                <a:pathLst>
                  <a:path w="14192" h="14097" extrusionOk="0">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6" name="Google Shape;476;p18"/>
              <p:cNvSpPr/>
              <p:nvPr/>
            </p:nvSpPr>
            <p:spPr>
              <a:xfrm>
                <a:off x="5793283" y="3067039"/>
                <a:ext cx="14097" cy="14097"/>
              </a:xfrm>
              <a:custGeom>
                <a:avLst/>
                <a:gdLst/>
                <a:ahLst/>
                <a:cxnLst/>
                <a:rect l="l" t="t" r="r" b="b"/>
                <a:pathLst>
                  <a:path w="14097" h="14097" extrusionOk="0">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7" name="Google Shape;477;p18"/>
              <p:cNvSpPr/>
              <p:nvPr/>
            </p:nvSpPr>
            <p:spPr>
              <a:xfrm>
                <a:off x="5852433" y="3067039"/>
                <a:ext cx="14096" cy="14097"/>
              </a:xfrm>
              <a:custGeom>
                <a:avLst/>
                <a:gdLst/>
                <a:ahLst/>
                <a:cxnLst/>
                <a:rect l="l" t="t" r="r" b="b"/>
                <a:pathLst>
                  <a:path w="14096" h="14097"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8" name="Google Shape;478;p18"/>
              <p:cNvSpPr/>
              <p:nvPr/>
            </p:nvSpPr>
            <p:spPr>
              <a:xfrm>
                <a:off x="5911678" y="3067039"/>
                <a:ext cx="14096" cy="14097"/>
              </a:xfrm>
              <a:custGeom>
                <a:avLst/>
                <a:gdLst/>
                <a:ahLst/>
                <a:cxnLst/>
                <a:rect l="l" t="t" r="r" b="b"/>
                <a:pathLst>
                  <a:path w="14096" h="14097"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9" name="Google Shape;479;p18"/>
              <p:cNvSpPr/>
              <p:nvPr/>
            </p:nvSpPr>
            <p:spPr>
              <a:xfrm>
                <a:off x="5970828" y="3067039"/>
                <a:ext cx="14096" cy="14097"/>
              </a:xfrm>
              <a:custGeom>
                <a:avLst/>
                <a:gdLst/>
                <a:ahLst/>
                <a:cxnLst/>
                <a:rect l="l" t="t" r="r" b="b"/>
                <a:pathLst>
                  <a:path w="14096" h="14097"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0" name="Google Shape;480;p18"/>
              <p:cNvSpPr/>
              <p:nvPr/>
            </p:nvSpPr>
            <p:spPr>
              <a:xfrm>
                <a:off x="6030074" y="3067039"/>
                <a:ext cx="14097" cy="14097"/>
              </a:xfrm>
              <a:custGeom>
                <a:avLst/>
                <a:gdLst/>
                <a:ahLst/>
                <a:cxnLst/>
                <a:rect l="l" t="t" r="r" b="b"/>
                <a:pathLst>
                  <a:path w="14097" h="14097" extrusionOk="0">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 name="Google Shape;481;p18"/>
              <p:cNvSpPr/>
              <p:nvPr/>
            </p:nvSpPr>
            <p:spPr>
              <a:xfrm>
                <a:off x="6089224" y="3067039"/>
                <a:ext cx="14096" cy="14097"/>
              </a:xfrm>
              <a:custGeom>
                <a:avLst/>
                <a:gdLst/>
                <a:ahLst/>
                <a:cxnLst/>
                <a:rect l="l" t="t" r="r" b="b"/>
                <a:pathLst>
                  <a:path w="14096" h="14097"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2" name="Google Shape;482;p18"/>
              <p:cNvSpPr/>
              <p:nvPr/>
            </p:nvSpPr>
            <p:spPr>
              <a:xfrm>
                <a:off x="5734038" y="3126284"/>
                <a:ext cx="14192" cy="14097"/>
              </a:xfrm>
              <a:custGeom>
                <a:avLst/>
                <a:gdLst/>
                <a:ahLst/>
                <a:cxnLst/>
                <a:rect l="l" t="t" r="r" b="b"/>
                <a:pathLst>
                  <a:path w="14192" h="14097" extrusionOk="0">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 name="Google Shape;483;p18"/>
              <p:cNvSpPr/>
              <p:nvPr/>
            </p:nvSpPr>
            <p:spPr>
              <a:xfrm>
                <a:off x="5793283" y="3126282"/>
                <a:ext cx="14097" cy="14099"/>
              </a:xfrm>
              <a:custGeom>
                <a:avLst/>
                <a:gdLst/>
                <a:ahLst/>
                <a:cxnLst/>
                <a:rect l="l" t="t" r="r" b="b"/>
                <a:pathLst>
                  <a:path w="14097"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4" name="Google Shape;484;p18"/>
              <p:cNvSpPr/>
              <p:nvPr/>
            </p:nvSpPr>
            <p:spPr>
              <a:xfrm>
                <a:off x="5852433" y="312628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 name="Google Shape;485;p18"/>
              <p:cNvSpPr/>
              <p:nvPr/>
            </p:nvSpPr>
            <p:spPr>
              <a:xfrm>
                <a:off x="5911678" y="312628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6" name="Google Shape;486;p18"/>
              <p:cNvSpPr/>
              <p:nvPr/>
            </p:nvSpPr>
            <p:spPr>
              <a:xfrm>
                <a:off x="5970828" y="312628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18"/>
              <p:cNvSpPr/>
              <p:nvPr/>
            </p:nvSpPr>
            <p:spPr>
              <a:xfrm>
                <a:off x="6030073" y="3126284"/>
                <a:ext cx="14097" cy="14097"/>
              </a:xfrm>
              <a:custGeom>
                <a:avLst/>
                <a:gdLst/>
                <a:ahLst/>
                <a:cxnLst/>
                <a:rect l="l" t="t" r="r" b="b"/>
                <a:pathLst>
                  <a:path w="14097" h="14097"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8" name="Google Shape;488;p18"/>
              <p:cNvSpPr/>
              <p:nvPr/>
            </p:nvSpPr>
            <p:spPr>
              <a:xfrm>
                <a:off x="6089224" y="312628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9" name="Google Shape;489;p18"/>
              <p:cNvSpPr/>
              <p:nvPr/>
            </p:nvSpPr>
            <p:spPr>
              <a:xfrm>
                <a:off x="5734038" y="3185434"/>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0" name="Google Shape;490;p18"/>
              <p:cNvSpPr/>
              <p:nvPr/>
            </p:nvSpPr>
            <p:spPr>
              <a:xfrm>
                <a:off x="5793283" y="3185434"/>
                <a:ext cx="14097" cy="14097"/>
              </a:xfrm>
              <a:custGeom>
                <a:avLst/>
                <a:gdLst/>
                <a:ahLst/>
                <a:cxnLst/>
                <a:rect l="l" t="t" r="r" b="b"/>
                <a:pathLst>
                  <a:path w="14097" h="14097" extrusionOk="0">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1" name="Google Shape;491;p18"/>
              <p:cNvSpPr/>
              <p:nvPr/>
            </p:nvSpPr>
            <p:spPr>
              <a:xfrm>
                <a:off x="5852433" y="318543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2" name="Google Shape;492;p18"/>
              <p:cNvSpPr/>
              <p:nvPr/>
            </p:nvSpPr>
            <p:spPr>
              <a:xfrm>
                <a:off x="5911678" y="318543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3" name="Google Shape;493;p18"/>
              <p:cNvSpPr/>
              <p:nvPr/>
            </p:nvSpPr>
            <p:spPr>
              <a:xfrm>
                <a:off x="5970828" y="318543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4" name="Google Shape;494;p18"/>
              <p:cNvSpPr/>
              <p:nvPr/>
            </p:nvSpPr>
            <p:spPr>
              <a:xfrm>
                <a:off x="6030074" y="3185434"/>
                <a:ext cx="14097" cy="14097"/>
              </a:xfrm>
              <a:custGeom>
                <a:avLst/>
                <a:gdLst/>
                <a:ahLst/>
                <a:cxnLst/>
                <a:rect l="l" t="t" r="r" b="b"/>
                <a:pathLst>
                  <a:path w="14097" h="14097" extrusionOk="0">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5" name="Google Shape;495;p18"/>
              <p:cNvSpPr/>
              <p:nvPr/>
            </p:nvSpPr>
            <p:spPr>
              <a:xfrm>
                <a:off x="6089224" y="318543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6" name="Google Shape;496;p18"/>
              <p:cNvSpPr/>
              <p:nvPr/>
            </p:nvSpPr>
            <p:spPr>
              <a:xfrm>
                <a:off x="5734038" y="3244679"/>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 name="Google Shape;497;p18"/>
              <p:cNvSpPr/>
              <p:nvPr/>
            </p:nvSpPr>
            <p:spPr>
              <a:xfrm>
                <a:off x="5793283" y="3244677"/>
                <a:ext cx="14097" cy="14099"/>
              </a:xfrm>
              <a:custGeom>
                <a:avLst/>
                <a:gdLst/>
                <a:ahLst/>
                <a:cxnLst/>
                <a:rect l="l" t="t" r="r" b="b"/>
                <a:pathLst>
                  <a:path w="14097"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8" name="Google Shape;498;p18"/>
              <p:cNvSpPr/>
              <p:nvPr/>
            </p:nvSpPr>
            <p:spPr>
              <a:xfrm>
                <a:off x="5852433" y="3244677"/>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9" name="Google Shape;499;p18"/>
              <p:cNvSpPr/>
              <p:nvPr/>
            </p:nvSpPr>
            <p:spPr>
              <a:xfrm>
                <a:off x="5911678" y="3244677"/>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0" name="Google Shape;500;p18"/>
              <p:cNvSpPr/>
              <p:nvPr/>
            </p:nvSpPr>
            <p:spPr>
              <a:xfrm>
                <a:off x="5970828" y="3244677"/>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1" name="Google Shape;501;p18"/>
              <p:cNvSpPr/>
              <p:nvPr/>
            </p:nvSpPr>
            <p:spPr>
              <a:xfrm>
                <a:off x="6030073" y="3244679"/>
                <a:ext cx="14097" cy="14096"/>
              </a:xfrm>
              <a:custGeom>
                <a:avLst/>
                <a:gdLst/>
                <a:ahLst/>
                <a:cxnLst/>
                <a:rect l="l" t="t" r="r" b="b"/>
                <a:pathLst>
                  <a:path w="14097"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2" name="Google Shape;502;p18"/>
              <p:cNvSpPr/>
              <p:nvPr/>
            </p:nvSpPr>
            <p:spPr>
              <a:xfrm>
                <a:off x="6089224" y="3244677"/>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3" name="Google Shape;503;p18"/>
              <p:cNvSpPr/>
              <p:nvPr/>
            </p:nvSpPr>
            <p:spPr>
              <a:xfrm>
                <a:off x="5734038" y="3303829"/>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4" name="Google Shape;504;p18"/>
              <p:cNvSpPr/>
              <p:nvPr/>
            </p:nvSpPr>
            <p:spPr>
              <a:xfrm>
                <a:off x="5793283" y="3303829"/>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5" name="Google Shape;505;p18"/>
              <p:cNvSpPr/>
              <p:nvPr/>
            </p:nvSpPr>
            <p:spPr>
              <a:xfrm>
                <a:off x="5852433" y="330382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6" name="Google Shape;506;p18"/>
              <p:cNvSpPr/>
              <p:nvPr/>
            </p:nvSpPr>
            <p:spPr>
              <a:xfrm>
                <a:off x="5911678" y="330382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7" name="Google Shape;507;p18"/>
              <p:cNvSpPr/>
              <p:nvPr/>
            </p:nvSpPr>
            <p:spPr>
              <a:xfrm>
                <a:off x="5970828" y="330382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8" name="Google Shape;508;p18"/>
              <p:cNvSpPr/>
              <p:nvPr/>
            </p:nvSpPr>
            <p:spPr>
              <a:xfrm>
                <a:off x="6030073" y="3303829"/>
                <a:ext cx="14097" cy="14096"/>
              </a:xfrm>
              <a:custGeom>
                <a:avLst/>
                <a:gdLst/>
                <a:ahLst/>
                <a:cxnLst/>
                <a:rect l="l" t="t" r="r" b="b"/>
                <a:pathLst>
                  <a:path w="14097"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9" name="Google Shape;509;p18"/>
              <p:cNvSpPr/>
              <p:nvPr/>
            </p:nvSpPr>
            <p:spPr>
              <a:xfrm>
                <a:off x="6089224" y="330382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0" name="Google Shape;510;p18"/>
              <p:cNvSpPr/>
              <p:nvPr/>
            </p:nvSpPr>
            <p:spPr>
              <a:xfrm>
                <a:off x="5734038" y="3363074"/>
                <a:ext cx="14192" cy="14097"/>
              </a:xfrm>
              <a:custGeom>
                <a:avLst/>
                <a:gdLst/>
                <a:ahLst/>
                <a:cxnLst/>
                <a:rect l="l" t="t" r="r" b="b"/>
                <a:pathLst>
                  <a:path w="14192" h="14097"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1" name="Google Shape;511;p18"/>
              <p:cNvSpPr/>
              <p:nvPr/>
            </p:nvSpPr>
            <p:spPr>
              <a:xfrm>
                <a:off x="5793283" y="3363072"/>
                <a:ext cx="14097" cy="14099"/>
              </a:xfrm>
              <a:custGeom>
                <a:avLst/>
                <a:gdLst/>
                <a:ahLst/>
                <a:cxnLst/>
                <a:rect l="l" t="t" r="r" b="b"/>
                <a:pathLst>
                  <a:path w="14097"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2" name="Google Shape;512;p18"/>
              <p:cNvSpPr/>
              <p:nvPr/>
            </p:nvSpPr>
            <p:spPr>
              <a:xfrm>
                <a:off x="5852433" y="336307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3" name="Google Shape;513;p18"/>
              <p:cNvSpPr/>
              <p:nvPr/>
            </p:nvSpPr>
            <p:spPr>
              <a:xfrm>
                <a:off x="5911678" y="336307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4" name="Google Shape;514;p18"/>
              <p:cNvSpPr/>
              <p:nvPr/>
            </p:nvSpPr>
            <p:spPr>
              <a:xfrm>
                <a:off x="5970828" y="336307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5" name="Google Shape;515;p18"/>
              <p:cNvSpPr/>
              <p:nvPr/>
            </p:nvSpPr>
            <p:spPr>
              <a:xfrm>
                <a:off x="6030073" y="3363074"/>
                <a:ext cx="14097" cy="14097"/>
              </a:xfrm>
              <a:custGeom>
                <a:avLst/>
                <a:gdLst/>
                <a:ahLst/>
                <a:cxnLst/>
                <a:rect l="l" t="t" r="r" b="b"/>
                <a:pathLst>
                  <a:path w="14097" h="14097"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6" name="Google Shape;516;p18"/>
              <p:cNvSpPr/>
              <p:nvPr/>
            </p:nvSpPr>
            <p:spPr>
              <a:xfrm>
                <a:off x="6089224" y="336307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7" name="Google Shape;517;p18"/>
              <p:cNvSpPr/>
              <p:nvPr/>
            </p:nvSpPr>
            <p:spPr>
              <a:xfrm>
                <a:off x="5734038" y="3422225"/>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8" name="Google Shape;518;p18"/>
              <p:cNvSpPr/>
              <p:nvPr/>
            </p:nvSpPr>
            <p:spPr>
              <a:xfrm>
                <a:off x="5793283" y="3422225"/>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9" name="Google Shape;519;p18"/>
              <p:cNvSpPr/>
              <p:nvPr/>
            </p:nvSpPr>
            <p:spPr>
              <a:xfrm>
                <a:off x="5852433" y="342222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0" name="Google Shape;520;p18"/>
              <p:cNvSpPr/>
              <p:nvPr/>
            </p:nvSpPr>
            <p:spPr>
              <a:xfrm>
                <a:off x="5911678" y="342222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1" name="Google Shape;521;p18"/>
              <p:cNvSpPr/>
              <p:nvPr/>
            </p:nvSpPr>
            <p:spPr>
              <a:xfrm>
                <a:off x="5970828" y="342222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2" name="Google Shape;522;p18"/>
              <p:cNvSpPr/>
              <p:nvPr/>
            </p:nvSpPr>
            <p:spPr>
              <a:xfrm>
                <a:off x="6030073" y="3422225"/>
                <a:ext cx="14097" cy="14096"/>
              </a:xfrm>
              <a:custGeom>
                <a:avLst/>
                <a:gdLst/>
                <a:ahLst/>
                <a:cxnLst/>
                <a:rect l="l" t="t" r="r" b="b"/>
                <a:pathLst>
                  <a:path w="14097"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3" name="Google Shape;523;p18"/>
              <p:cNvSpPr/>
              <p:nvPr/>
            </p:nvSpPr>
            <p:spPr>
              <a:xfrm>
                <a:off x="6089224" y="342222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4" name="Google Shape;524;p18"/>
              <p:cNvSpPr/>
              <p:nvPr/>
            </p:nvSpPr>
            <p:spPr>
              <a:xfrm>
                <a:off x="6148469" y="3067039"/>
                <a:ext cx="14097" cy="14097"/>
              </a:xfrm>
              <a:custGeom>
                <a:avLst/>
                <a:gdLst/>
                <a:ahLst/>
                <a:cxnLst/>
                <a:rect l="l" t="t" r="r" b="b"/>
                <a:pathLst>
                  <a:path w="14097" h="14097" extrusionOk="0">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5" name="Google Shape;525;p18"/>
              <p:cNvSpPr/>
              <p:nvPr/>
            </p:nvSpPr>
            <p:spPr>
              <a:xfrm>
                <a:off x="6207620" y="3067039"/>
                <a:ext cx="14096" cy="14097"/>
              </a:xfrm>
              <a:custGeom>
                <a:avLst/>
                <a:gdLst/>
                <a:ahLst/>
                <a:cxnLst/>
                <a:rect l="l" t="t" r="r" b="b"/>
                <a:pathLst>
                  <a:path w="14096" h="14097"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6" name="Google Shape;526;p18"/>
              <p:cNvSpPr/>
              <p:nvPr/>
            </p:nvSpPr>
            <p:spPr>
              <a:xfrm>
                <a:off x="6266865" y="3067039"/>
                <a:ext cx="14096" cy="14097"/>
              </a:xfrm>
              <a:custGeom>
                <a:avLst/>
                <a:gdLst/>
                <a:ahLst/>
                <a:cxnLst/>
                <a:rect l="l" t="t" r="r" b="b"/>
                <a:pathLst>
                  <a:path w="14096" h="14097" extrusionOk="0">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7" name="Google Shape;527;p18"/>
              <p:cNvSpPr/>
              <p:nvPr/>
            </p:nvSpPr>
            <p:spPr>
              <a:xfrm>
                <a:off x="6326014" y="3067039"/>
                <a:ext cx="14096" cy="14097"/>
              </a:xfrm>
              <a:custGeom>
                <a:avLst/>
                <a:gdLst/>
                <a:ahLst/>
                <a:cxnLst/>
                <a:rect l="l" t="t" r="r" b="b"/>
                <a:pathLst>
                  <a:path w="14096" h="14097"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8" name="Google Shape;528;p18"/>
              <p:cNvSpPr/>
              <p:nvPr/>
            </p:nvSpPr>
            <p:spPr>
              <a:xfrm>
                <a:off x="6385260" y="3067039"/>
                <a:ext cx="14096" cy="14097"/>
              </a:xfrm>
              <a:custGeom>
                <a:avLst/>
                <a:gdLst/>
                <a:ahLst/>
                <a:cxnLst/>
                <a:rect l="l" t="t" r="r" b="b"/>
                <a:pathLst>
                  <a:path w="14096" h="14097" extrusionOk="0">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9" name="Google Shape;529;p18"/>
              <p:cNvSpPr/>
              <p:nvPr/>
            </p:nvSpPr>
            <p:spPr>
              <a:xfrm>
                <a:off x="6444410" y="3067039"/>
                <a:ext cx="14096" cy="14097"/>
              </a:xfrm>
              <a:custGeom>
                <a:avLst/>
                <a:gdLst/>
                <a:ahLst/>
                <a:cxnLst/>
                <a:rect l="l" t="t" r="r" b="b"/>
                <a:pathLst>
                  <a:path w="14096" h="14097" extrusionOk="0">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0" name="Google Shape;530;p18"/>
              <p:cNvSpPr/>
              <p:nvPr/>
            </p:nvSpPr>
            <p:spPr>
              <a:xfrm>
                <a:off x="6148469" y="3126281"/>
                <a:ext cx="14097" cy="14099"/>
              </a:xfrm>
              <a:custGeom>
                <a:avLst/>
                <a:gdLst/>
                <a:ahLst/>
                <a:cxnLst/>
                <a:rect l="l" t="t" r="r" b="b"/>
                <a:pathLst>
                  <a:path w="14097"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1" name="Google Shape;531;p18"/>
              <p:cNvSpPr/>
              <p:nvPr/>
            </p:nvSpPr>
            <p:spPr>
              <a:xfrm>
                <a:off x="6207620" y="3126281"/>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2" name="Google Shape;532;p18"/>
              <p:cNvSpPr/>
              <p:nvPr/>
            </p:nvSpPr>
            <p:spPr>
              <a:xfrm>
                <a:off x="6266865" y="3126281"/>
                <a:ext cx="14096" cy="14099"/>
              </a:xfrm>
              <a:custGeom>
                <a:avLst/>
                <a:gdLst/>
                <a:ahLst/>
                <a:cxnLst/>
                <a:rect l="l" t="t" r="r" b="b"/>
                <a:pathLst>
                  <a:path w="14096"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3" name="Google Shape;533;p18"/>
              <p:cNvSpPr/>
              <p:nvPr/>
            </p:nvSpPr>
            <p:spPr>
              <a:xfrm>
                <a:off x="6326014" y="3126281"/>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4" name="Google Shape;534;p18"/>
              <p:cNvSpPr/>
              <p:nvPr/>
            </p:nvSpPr>
            <p:spPr>
              <a:xfrm>
                <a:off x="6385260" y="3126281"/>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5" name="Google Shape;535;p18"/>
              <p:cNvSpPr/>
              <p:nvPr/>
            </p:nvSpPr>
            <p:spPr>
              <a:xfrm>
                <a:off x="6444410" y="3126283"/>
                <a:ext cx="14096" cy="14097"/>
              </a:xfrm>
              <a:custGeom>
                <a:avLst/>
                <a:gdLst/>
                <a:ahLst/>
                <a:cxnLst/>
                <a:rect l="l" t="t" r="r" b="b"/>
                <a:pathLst>
                  <a:path w="14096" h="14097"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6" name="Google Shape;536;p18"/>
              <p:cNvSpPr/>
              <p:nvPr/>
            </p:nvSpPr>
            <p:spPr>
              <a:xfrm>
                <a:off x="6148469" y="3185433"/>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7" name="Google Shape;537;p18"/>
              <p:cNvSpPr/>
              <p:nvPr/>
            </p:nvSpPr>
            <p:spPr>
              <a:xfrm>
                <a:off x="6207620" y="3185433"/>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8" name="Google Shape;538;p18"/>
              <p:cNvSpPr/>
              <p:nvPr/>
            </p:nvSpPr>
            <p:spPr>
              <a:xfrm>
                <a:off x="6266865" y="3185433"/>
                <a:ext cx="14096" cy="14096"/>
              </a:xfrm>
              <a:custGeom>
                <a:avLst/>
                <a:gdLst/>
                <a:ahLst/>
                <a:cxnLst/>
                <a:rect l="l" t="t" r="r" b="b"/>
                <a:pathLst>
                  <a:path w="14096"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9" name="Google Shape;539;p18"/>
              <p:cNvSpPr/>
              <p:nvPr/>
            </p:nvSpPr>
            <p:spPr>
              <a:xfrm>
                <a:off x="6326014" y="3185433"/>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0" name="Google Shape;540;p18"/>
              <p:cNvSpPr/>
              <p:nvPr/>
            </p:nvSpPr>
            <p:spPr>
              <a:xfrm>
                <a:off x="6385260" y="3185433"/>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1" name="Google Shape;541;p18"/>
              <p:cNvSpPr/>
              <p:nvPr/>
            </p:nvSpPr>
            <p:spPr>
              <a:xfrm>
                <a:off x="6444410" y="3185432"/>
                <a:ext cx="14096" cy="14097"/>
              </a:xfrm>
              <a:custGeom>
                <a:avLst/>
                <a:gdLst/>
                <a:ahLst/>
                <a:cxnLst/>
                <a:rect l="l" t="t" r="r" b="b"/>
                <a:pathLst>
                  <a:path w="14096" h="14097" extrusionOk="0">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2" name="Google Shape;542;p18"/>
              <p:cNvSpPr/>
              <p:nvPr/>
            </p:nvSpPr>
            <p:spPr>
              <a:xfrm>
                <a:off x="6148469" y="3244676"/>
                <a:ext cx="14097" cy="14099"/>
              </a:xfrm>
              <a:custGeom>
                <a:avLst/>
                <a:gdLst/>
                <a:ahLst/>
                <a:cxnLst/>
                <a:rect l="l" t="t" r="r" b="b"/>
                <a:pathLst>
                  <a:path w="14097"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3" name="Google Shape;543;p18"/>
              <p:cNvSpPr/>
              <p:nvPr/>
            </p:nvSpPr>
            <p:spPr>
              <a:xfrm>
                <a:off x="6207620" y="3244676"/>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4" name="Google Shape;544;p18"/>
              <p:cNvSpPr/>
              <p:nvPr/>
            </p:nvSpPr>
            <p:spPr>
              <a:xfrm>
                <a:off x="6266865" y="3244676"/>
                <a:ext cx="14096" cy="14099"/>
              </a:xfrm>
              <a:custGeom>
                <a:avLst/>
                <a:gdLst/>
                <a:ahLst/>
                <a:cxnLst/>
                <a:rect l="l" t="t" r="r" b="b"/>
                <a:pathLst>
                  <a:path w="14096"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5" name="Google Shape;545;p18"/>
              <p:cNvSpPr/>
              <p:nvPr/>
            </p:nvSpPr>
            <p:spPr>
              <a:xfrm>
                <a:off x="6326014" y="3244676"/>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6" name="Google Shape;546;p18"/>
              <p:cNvSpPr/>
              <p:nvPr/>
            </p:nvSpPr>
            <p:spPr>
              <a:xfrm>
                <a:off x="6385260" y="3244676"/>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7" name="Google Shape;547;p18"/>
              <p:cNvSpPr/>
              <p:nvPr/>
            </p:nvSpPr>
            <p:spPr>
              <a:xfrm>
                <a:off x="6444410" y="324467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8" name="Google Shape;548;p18"/>
              <p:cNvSpPr/>
              <p:nvPr/>
            </p:nvSpPr>
            <p:spPr>
              <a:xfrm>
                <a:off x="6148469" y="3303829"/>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9" name="Google Shape;549;p18"/>
              <p:cNvSpPr/>
              <p:nvPr/>
            </p:nvSpPr>
            <p:spPr>
              <a:xfrm>
                <a:off x="6207620" y="330382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0" name="Google Shape;550;p18"/>
              <p:cNvSpPr/>
              <p:nvPr/>
            </p:nvSpPr>
            <p:spPr>
              <a:xfrm>
                <a:off x="6266865" y="3303829"/>
                <a:ext cx="14096" cy="14096"/>
              </a:xfrm>
              <a:custGeom>
                <a:avLst/>
                <a:gdLst/>
                <a:ahLst/>
                <a:cxnLst/>
                <a:rect l="l" t="t" r="r" b="b"/>
                <a:pathLst>
                  <a:path w="14096"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1" name="Google Shape;551;p18"/>
              <p:cNvSpPr/>
              <p:nvPr/>
            </p:nvSpPr>
            <p:spPr>
              <a:xfrm>
                <a:off x="6326014" y="330382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2" name="Google Shape;552;p18"/>
              <p:cNvSpPr/>
              <p:nvPr/>
            </p:nvSpPr>
            <p:spPr>
              <a:xfrm>
                <a:off x="6385260" y="330382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3" name="Google Shape;553;p18"/>
              <p:cNvSpPr/>
              <p:nvPr/>
            </p:nvSpPr>
            <p:spPr>
              <a:xfrm>
                <a:off x="6444410" y="330382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4" name="Google Shape;554;p18"/>
              <p:cNvSpPr/>
              <p:nvPr/>
            </p:nvSpPr>
            <p:spPr>
              <a:xfrm>
                <a:off x="6148469" y="3363072"/>
                <a:ext cx="14097" cy="14099"/>
              </a:xfrm>
              <a:custGeom>
                <a:avLst/>
                <a:gdLst/>
                <a:ahLst/>
                <a:cxnLst/>
                <a:rect l="l" t="t" r="r" b="b"/>
                <a:pathLst>
                  <a:path w="14097"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5" name="Google Shape;555;p18"/>
              <p:cNvSpPr/>
              <p:nvPr/>
            </p:nvSpPr>
            <p:spPr>
              <a:xfrm>
                <a:off x="6207620" y="336307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6" name="Google Shape;556;p18"/>
              <p:cNvSpPr/>
              <p:nvPr/>
            </p:nvSpPr>
            <p:spPr>
              <a:xfrm>
                <a:off x="6266865" y="3363072"/>
                <a:ext cx="14096" cy="14099"/>
              </a:xfrm>
              <a:custGeom>
                <a:avLst/>
                <a:gdLst/>
                <a:ahLst/>
                <a:cxnLst/>
                <a:rect l="l" t="t" r="r" b="b"/>
                <a:pathLst>
                  <a:path w="14096"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7" name="Google Shape;557;p18"/>
              <p:cNvSpPr/>
              <p:nvPr/>
            </p:nvSpPr>
            <p:spPr>
              <a:xfrm>
                <a:off x="6326014" y="336307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8" name="Google Shape;558;p18"/>
              <p:cNvSpPr/>
              <p:nvPr/>
            </p:nvSpPr>
            <p:spPr>
              <a:xfrm>
                <a:off x="6385260" y="336307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9" name="Google Shape;559;p18"/>
              <p:cNvSpPr/>
              <p:nvPr/>
            </p:nvSpPr>
            <p:spPr>
              <a:xfrm>
                <a:off x="6444410" y="3363074"/>
                <a:ext cx="14096" cy="14097"/>
              </a:xfrm>
              <a:custGeom>
                <a:avLst/>
                <a:gdLst/>
                <a:ahLst/>
                <a:cxnLst/>
                <a:rect l="l" t="t" r="r" b="b"/>
                <a:pathLst>
                  <a:path w="14096" h="14097"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0" name="Google Shape;560;p18"/>
              <p:cNvSpPr/>
              <p:nvPr/>
            </p:nvSpPr>
            <p:spPr>
              <a:xfrm>
                <a:off x="6148469" y="3422225"/>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1" name="Google Shape;561;p18"/>
              <p:cNvSpPr/>
              <p:nvPr/>
            </p:nvSpPr>
            <p:spPr>
              <a:xfrm>
                <a:off x="6207620" y="342222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2" name="Google Shape;562;p18"/>
              <p:cNvSpPr/>
              <p:nvPr/>
            </p:nvSpPr>
            <p:spPr>
              <a:xfrm>
                <a:off x="6266865" y="3422225"/>
                <a:ext cx="14096" cy="14096"/>
              </a:xfrm>
              <a:custGeom>
                <a:avLst/>
                <a:gdLst/>
                <a:ahLst/>
                <a:cxnLst/>
                <a:rect l="l" t="t" r="r" b="b"/>
                <a:pathLst>
                  <a:path w="14096"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3" name="Google Shape;563;p18"/>
              <p:cNvSpPr/>
              <p:nvPr/>
            </p:nvSpPr>
            <p:spPr>
              <a:xfrm>
                <a:off x="6326014" y="342222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4" name="Google Shape;564;p18"/>
              <p:cNvSpPr/>
              <p:nvPr/>
            </p:nvSpPr>
            <p:spPr>
              <a:xfrm>
                <a:off x="6385260" y="342222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5" name="Google Shape;565;p18"/>
              <p:cNvSpPr/>
              <p:nvPr/>
            </p:nvSpPr>
            <p:spPr>
              <a:xfrm>
                <a:off x="6444410" y="342222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6" name="Google Shape;566;p18"/>
              <p:cNvSpPr/>
              <p:nvPr/>
            </p:nvSpPr>
            <p:spPr>
              <a:xfrm>
                <a:off x="5734038" y="3481374"/>
                <a:ext cx="14192" cy="14096"/>
              </a:xfrm>
              <a:custGeom>
                <a:avLst/>
                <a:gdLst/>
                <a:ahLst/>
                <a:cxnLst/>
                <a:rect l="l" t="t" r="r" b="b"/>
                <a:pathLst>
                  <a:path w="14192" h="14096" extrusionOk="0">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7" name="Google Shape;567;p18"/>
              <p:cNvSpPr/>
              <p:nvPr/>
            </p:nvSpPr>
            <p:spPr>
              <a:xfrm>
                <a:off x="5793283" y="3481374"/>
                <a:ext cx="14097" cy="14097"/>
              </a:xfrm>
              <a:custGeom>
                <a:avLst/>
                <a:gdLst/>
                <a:ahLst/>
                <a:cxnLst/>
                <a:rect l="l" t="t" r="r" b="b"/>
                <a:pathLst>
                  <a:path w="14097" h="14097" extrusionOk="0">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8" name="Google Shape;568;p18"/>
              <p:cNvSpPr/>
              <p:nvPr/>
            </p:nvSpPr>
            <p:spPr>
              <a:xfrm>
                <a:off x="5852433" y="3481374"/>
                <a:ext cx="14096" cy="14096"/>
              </a:xfrm>
              <a:custGeom>
                <a:avLst/>
                <a:gdLst/>
                <a:ahLst/>
                <a:cxnLst/>
                <a:rect l="l" t="t" r="r" b="b"/>
                <a:pathLst>
                  <a:path w="14096" h="14096"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9" name="Google Shape;569;p18"/>
              <p:cNvSpPr/>
              <p:nvPr/>
            </p:nvSpPr>
            <p:spPr>
              <a:xfrm>
                <a:off x="5911678" y="3481374"/>
                <a:ext cx="14096" cy="14096"/>
              </a:xfrm>
              <a:custGeom>
                <a:avLst/>
                <a:gdLst/>
                <a:ahLst/>
                <a:cxnLst/>
                <a:rect l="l" t="t" r="r" b="b"/>
                <a:pathLst>
                  <a:path w="14096" h="14096"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0" name="Google Shape;570;p18"/>
              <p:cNvSpPr/>
              <p:nvPr/>
            </p:nvSpPr>
            <p:spPr>
              <a:xfrm>
                <a:off x="5970828" y="3481374"/>
                <a:ext cx="14096" cy="14096"/>
              </a:xfrm>
              <a:custGeom>
                <a:avLst/>
                <a:gdLst/>
                <a:ahLst/>
                <a:cxnLst/>
                <a:rect l="l" t="t" r="r" b="b"/>
                <a:pathLst>
                  <a:path w="14096" h="14096"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1" name="Google Shape;571;p18"/>
              <p:cNvSpPr/>
              <p:nvPr/>
            </p:nvSpPr>
            <p:spPr>
              <a:xfrm>
                <a:off x="6030074" y="3481374"/>
                <a:ext cx="14097" cy="14097"/>
              </a:xfrm>
              <a:custGeom>
                <a:avLst/>
                <a:gdLst/>
                <a:ahLst/>
                <a:cxnLst/>
                <a:rect l="l" t="t" r="r" b="b"/>
                <a:pathLst>
                  <a:path w="14097" h="14097" extrusionOk="0">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2" name="Google Shape;572;p18"/>
              <p:cNvSpPr/>
              <p:nvPr/>
            </p:nvSpPr>
            <p:spPr>
              <a:xfrm>
                <a:off x="6089224" y="3481374"/>
                <a:ext cx="14096" cy="14096"/>
              </a:xfrm>
              <a:custGeom>
                <a:avLst/>
                <a:gdLst/>
                <a:ahLst/>
                <a:cxnLst/>
                <a:rect l="l" t="t" r="r" b="b"/>
                <a:pathLst>
                  <a:path w="14096" h="14096"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3" name="Google Shape;573;p18"/>
              <p:cNvSpPr/>
              <p:nvPr/>
            </p:nvSpPr>
            <p:spPr>
              <a:xfrm>
                <a:off x="5734038" y="3540620"/>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4" name="Google Shape;574;p18"/>
              <p:cNvSpPr/>
              <p:nvPr/>
            </p:nvSpPr>
            <p:spPr>
              <a:xfrm>
                <a:off x="5793283" y="3540620"/>
                <a:ext cx="14097" cy="14097"/>
              </a:xfrm>
              <a:custGeom>
                <a:avLst/>
                <a:gdLst/>
                <a:ahLst/>
                <a:cxnLst/>
                <a:rect l="l" t="t" r="r" b="b"/>
                <a:pathLst>
                  <a:path w="14097" h="14097" extrusionOk="0">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5" name="Google Shape;575;p18"/>
              <p:cNvSpPr/>
              <p:nvPr/>
            </p:nvSpPr>
            <p:spPr>
              <a:xfrm>
                <a:off x="5852433" y="354062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6" name="Google Shape;576;p18"/>
              <p:cNvSpPr/>
              <p:nvPr/>
            </p:nvSpPr>
            <p:spPr>
              <a:xfrm>
                <a:off x="5911678" y="354062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7" name="Google Shape;577;p18"/>
              <p:cNvSpPr/>
              <p:nvPr/>
            </p:nvSpPr>
            <p:spPr>
              <a:xfrm>
                <a:off x="5970828" y="354062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8" name="Google Shape;578;p18"/>
              <p:cNvSpPr/>
              <p:nvPr/>
            </p:nvSpPr>
            <p:spPr>
              <a:xfrm>
                <a:off x="6030074" y="3540620"/>
                <a:ext cx="14097" cy="14097"/>
              </a:xfrm>
              <a:custGeom>
                <a:avLst/>
                <a:gdLst/>
                <a:ahLst/>
                <a:cxnLst/>
                <a:rect l="l" t="t" r="r" b="b"/>
                <a:pathLst>
                  <a:path w="14097" h="14097" extrusionOk="0">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9" name="Google Shape;579;p18"/>
              <p:cNvSpPr/>
              <p:nvPr/>
            </p:nvSpPr>
            <p:spPr>
              <a:xfrm>
                <a:off x="6089224" y="354062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0" name="Google Shape;580;p18"/>
              <p:cNvSpPr/>
              <p:nvPr/>
            </p:nvSpPr>
            <p:spPr>
              <a:xfrm>
                <a:off x="5734038" y="3599770"/>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1" name="Google Shape;581;p18"/>
              <p:cNvSpPr/>
              <p:nvPr/>
            </p:nvSpPr>
            <p:spPr>
              <a:xfrm>
                <a:off x="5793283" y="3599770"/>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2" name="Google Shape;582;p18"/>
              <p:cNvSpPr/>
              <p:nvPr/>
            </p:nvSpPr>
            <p:spPr>
              <a:xfrm>
                <a:off x="5852433" y="359977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3" name="Google Shape;583;p18"/>
              <p:cNvSpPr/>
              <p:nvPr/>
            </p:nvSpPr>
            <p:spPr>
              <a:xfrm>
                <a:off x="5911678" y="359977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4" name="Google Shape;584;p18"/>
              <p:cNvSpPr/>
              <p:nvPr/>
            </p:nvSpPr>
            <p:spPr>
              <a:xfrm>
                <a:off x="5970828" y="359977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5" name="Google Shape;585;p18"/>
              <p:cNvSpPr/>
              <p:nvPr/>
            </p:nvSpPr>
            <p:spPr>
              <a:xfrm>
                <a:off x="6030073" y="3599770"/>
                <a:ext cx="14097" cy="14096"/>
              </a:xfrm>
              <a:custGeom>
                <a:avLst/>
                <a:gdLst/>
                <a:ahLst/>
                <a:cxnLst/>
                <a:rect l="l" t="t" r="r" b="b"/>
                <a:pathLst>
                  <a:path w="14097"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6" name="Google Shape;586;p18"/>
              <p:cNvSpPr/>
              <p:nvPr/>
            </p:nvSpPr>
            <p:spPr>
              <a:xfrm>
                <a:off x="6089224" y="359977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7" name="Google Shape;587;p18"/>
              <p:cNvSpPr/>
              <p:nvPr/>
            </p:nvSpPr>
            <p:spPr>
              <a:xfrm>
                <a:off x="5734037" y="3659014"/>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8" name="Google Shape;588;p18"/>
              <p:cNvSpPr/>
              <p:nvPr/>
            </p:nvSpPr>
            <p:spPr>
              <a:xfrm>
                <a:off x="5793282" y="3659014"/>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9" name="Google Shape;589;p18"/>
              <p:cNvSpPr/>
              <p:nvPr/>
            </p:nvSpPr>
            <p:spPr>
              <a:xfrm>
                <a:off x="5852432" y="365901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0" name="Google Shape;590;p18"/>
              <p:cNvSpPr/>
              <p:nvPr/>
            </p:nvSpPr>
            <p:spPr>
              <a:xfrm>
                <a:off x="5911678" y="365901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1" name="Google Shape;591;p18"/>
              <p:cNvSpPr/>
              <p:nvPr/>
            </p:nvSpPr>
            <p:spPr>
              <a:xfrm>
                <a:off x="5970828" y="365901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2" name="Google Shape;592;p18"/>
              <p:cNvSpPr/>
              <p:nvPr/>
            </p:nvSpPr>
            <p:spPr>
              <a:xfrm>
                <a:off x="6030073" y="3659014"/>
                <a:ext cx="14097" cy="14096"/>
              </a:xfrm>
              <a:custGeom>
                <a:avLst/>
                <a:gdLst/>
                <a:ahLst/>
                <a:cxnLst/>
                <a:rect l="l" t="t" r="r" b="b"/>
                <a:pathLst>
                  <a:path w="14097"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3" name="Google Shape;593;p18"/>
              <p:cNvSpPr/>
              <p:nvPr/>
            </p:nvSpPr>
            <p:spPr>
              <a:xfrm>
                <a:off x="6089224" y="365901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4" name="Google Shape;594;p18"/>
              <p:cNvSpPr/>
              <p:nvPr/>
            </p:nvSpPr>
            <p:spPr>
              <a:xfrm>
                <a:off x="5734039" y="3718165"/>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5" name="Google Shape;595;p18"/>
              <p:cNvSpPr/>
              <p:nvPr/>
            </p:nvSpPr>
            <p:spPr>
              <a:xfrm>
                <a:off x="5793284" y="3718165"/>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6" name="Google Shape;596;p18"/>
              <p:cNvSpPr/>
              <p:nvPr/>
            </p:nvSpPr>
            <p:spPr>
              <a:xfrm>
                <a:off x="5852434" y="371816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7" name="Google Shape;597;p18"/>
              <p:cNvSpPr/>
              <p:nvPr/>
            </p:nvSpPr>
            <p:spPr>
              <a:xfrm>
                <a:off x="5911679" y="371816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8" name="Google Shape;598;p18"/>
              <p:cNvSpPr/>
              <p:nvPr/>
            </p:nvSpPr>
            <p:spPr>
              <a:xfrm>
                <a:off x="5970829" y="371816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9" name="Google Shape;599;p18"/>
              <p:cNvSpPr/>
              <p:nvPr/>
            </p:nvSpPr>
            <p:spPr>
              <a:xfrm>
                <a:off x="6030074" y="3718165"/>
                <a:ext cx="14097" cy="14096"/>
              </a:xfrm>
              <a:custGeom>
                <a:avLst/>
                <a:gdLst/>
                <a:ahLst/>
                <a:cxnLst/>
                <a:rect l="l" t="t" r="r" b="b"/>
                <a:pathLst>
                  <a:path w="14097"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0" name="Google Shape;600;p18"/>
              <p:cNvSpPr/>
              <p:nvPr/>
            </p:nvSpPr>
            <p:spPr>
              <a:xfrm>
                <a:off x="6089225" y="371816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1" name="Google Shape;601;p18"/>
              <p:cNvSpPr/>
              <p:nvPr/>
            </p:nvSpPr>
            <p:spPr>
              <a:xfrm>
                <a:off x="5734040" y="3777410"/>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2" name="Google Shape;602;p18"/>
              <p:cNvSpPr/>
              <p:nvPr/>
            </p:nvSpPr>
            <p:spPr>
              <a:xfrm>
                <a:off x="5793285" y="3777410"/>
                <a:ext cx="14097" cy="14096"/>
              </a:xfrm>
              <a:custGeom>
                <a:avLst/>
                <a:gdLst/>
                <a:ahLst/>
                <a:cxnLst/>
                <a:rect l="l" t="t" r="r" b="b"/>
                <a:pathLst>
                  <a:path w="14097" h="14096" extrusionOk="0">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3" name="Google Shape;603;p18"/>
              <p:cNvSpPr/>
              <p:nvPr/>
            </p:nvSpPr>
            <p:spPr>
              <a:xfrm>
                <a:off x="5852436" y="3777408"/>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4" name="Google Shape;604;p18"/>
              <p:cNvSpPr/>
              <p:nvPr/>
            </p:nvSpPr>
            <p:spPr>
              <a:xfrm>
                <a:off x="5911683" y="3777408"/>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5" name="Google Shape;605;p18"/>
              <p:cNvSpPr/>
              <p:nvPr/>
            </p:nvSpPr>
            <p:spPr>
              <a:xfrm>
                <a:off x="5970835" y="3777408"/>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6" name="Google Shape;606;p18"/>
              <p:cNvSpPr/>
              <p:nvPr/>
            </p:nvSpPr>
            <p:spPr>
              <a:xfrm>
                <a:off x="6030082" y="3777410"/>
                <a:ext cx="14097" cy="14096"/>
              </a:xfrm>
              <a:custGeom>
                <a:avLst/>
                <a:gdLst/>
                <a:ahLst/>
                <a:cxnLst/>
                <a:rect l="l" t="t" r="r" b="b"/>
                <a:pathLst>
                  <a:path w="14097" h="14096" extrusionOk="0">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7" name="Google Shape;607;p18"/>
              <p:cNvSpPr/>
              <p:nvPr/>
            </p:nvSpPr>
            <p:spPr>
              <a:xfrm>
                <a:off x="6089231" y="3777408"/>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8" name="Google Shape;608;p18"/>
              <p:cNvSpPr/>
              <p:nvPr/>
            </p:nvSpPr>
            <p:spPr>
              <a:xfrm>
                <a:off x="6148476" y="3481374"/>
                <a:ext cx="14097" cy="14096"/>
              </a:xfrm>
              <a:custGeom>
                <a:avLst/>
                <a:gdLst/>
                <a:ahLst/>
                <a:cxnLst/>
                <a:rect l="l" t="t" r="r" b="b"/>
                <a:pathLst>
                  <a:path w="14097" h="14096" extrusionOk="0">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9" name="Google Shape;609;p18"/>
              <p:cNvSpPr/>
              <p:nvPr/>
            </p:nvSpPr>
            <p:spPr>
              <a:xfrm>
                <a:off x="6207627" y="3481374"/>
                <a:ext cx="14096" cy="14096"/>
              </a:xfrm>
              <a:custGeom>
                <a:avLst/>
                <a:gdLst/>
                <a:ahLst/>
                <a:cxnLst/>
                <a:rect l="l" t="t" r="r" b="b"/>
                <a:pathLst>
                  <a:path w="14096" h="14096"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0" name="Google Shape;610;p18"/>
              <p:cNvSpPr/>
              <p:nvPr/>
            </p:nvSpPr>
            <p:spPr>
              <a:xfrm>
                <a:off x="6266872" y="3481374"/>
                <a:ext cx="14096" cy="14096"/>
              </a:xfrm>
              <a:custGeom>
                <a:avLst/>
                <a:gdLst/>
                <a:ahLst/>
                <a:cxnLst/>
                <a:rect l="l" t="t" r="r" b="b"/>
                <a:pathLst>
                  <a:path w="14096" h="14096" extrusionOk="0">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1" name="Google Shape;611;p18"/>
              <p:cNvSpPr/>
              <p:nvPr/>
            </p:nvSpPr>
            <p:spPr>
              <a:xfrm>
                <a:off x="6326022" y="3481374"/>
                <a:ext cx="14096" cy="14096"/>
              </a:xfrm>
              <a:custGeom>
                <a:avLst/>
                <a:gdLst/>
                <a:ahLst/>
                <a:cxnLst/>
                <a:rect l="l" t="t" r="r" b="b"/>
                <a:pathLst>
                  <a:path w="14096" h="14096"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2" name="Google Shape;612;p18"/>
              <p:cNvSpPr/>
              <p:nvPr/>
            </p:nvSpPr>
            <p:spPr>
              <a:xfrm>
                <a:off x="6385268" y="3481374"/>
                <a:ext cx="14096" cy="14096"/>
              </a:xfrm>
              <a:custGeom>
                <a:avLst/>
                <a:gdLst/>
                <a:ahLst/>
                <a:cxnLst/>
                <a:rect l="l" t="t" r="r" b="b"/>
                <a:pathLst>
                  <a:path w="14096" h="14096" extrusionOk="0">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3" name="Google Shape;613;p18"/>
              <p:cNvSpPr/>
              <p:nvPr/>
            </p:nvSpPr>
            <p:spPr>
              <a:xfrm>
                <a:off x="6444417" y="3481373"/>
                <a:ext cx="14096" cy="14097"/>
              </a:xfrm>
              <a:custGeom>
                <a:avLst/>
                <a:gdLst/>
                <a:ahLst/>
                <a:cxnLst/>
                <a:rect l="l" t="t" r="r" b="b"/>
                <a:pathLst>
                  <a:path w="14096" h="14097" extrusionOk="0">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4" name="Google Shape;614;p18"/>
              <p:cNvSpPr/>
              <p:nvPr/>
            </p:nvSpPr>
            <p:spPr>
              <a:xfrm>
                <a:off x="6148476" y="3540622"/>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5" name="Google Shape;615;p18"/>
              <p:cNvSpPr/>
              <p:nvPr/>
            </p:nvSpPr>
            <p:spPr>
              <a:xfrm>
                <a:off x="6207627" y="3540623"/>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6" name="Google Shape;616;p18"/>
              <p:cNvSpPr/>
              <p:nvPr/>
            </p:nvSpPr>
            <p:spPr>
              <a:xfrm>
                <a:off x="6266872" y="3540626"/>
                <a:ext cx="14096" cy="14096"/>
              </a:xfrm>
              <a:custGeom>
                <a:avLst/>
                <a:gdLst/>
                <a:ahLst/>
                <a:cxnLst/>
                <a:rect l="l" t="t" r="r" b="b"/>
                <a:pathLst>
                  <a:path w="14096"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7" name="Google Shape;617;p18"/>
              <p:cNvSpPr/>
              <p:nvPr/>
            </p:nvSpPr>
            <p:spPr>
              <a:xfrm>
                <a:off x="6326022" y="3540627"/>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8" name="Google Shape;618;p18"/>
              <p:cNvSpPr/>
              <p:nvPr/>
            </p:nvSpPr>
            <p:spPr>
              <a:xfrm>
                <a:off x="6385268" y="354063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9" name="Google Shape;619;p18"/>
              <p:cNvSpPr/>
              <p:nvPr/>
            </p:nvSpPr>
            <p:spPr>
              <a:xfrm>
                <a:off x="6444417" y="3540631"/>
                <a:ext cx="14096" cy="14097"/>
              </a:xfrm>
              <a:custGeom>
                <a:avLst/>
                <a:gdLst/>
                <a:ahLst/>
                <a:cxnLst/>
                <a:rect l="l" t="t" r="r" b="b"/>
                <a:pathLst>
                  <a:path w="14096" h="14097" extrusionOk="0">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0" name="Google Shape;620;p18"/>
              <p:cNvSpPr/>
              <p:nvPr/>
            </p:nvSpPr>
            <p:spPr>
              <a:xfrm>
                <a:off x="6148476" y="3599781"/>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1" name="Google Shape;621;p18"/>
              <p:cNvSpPr/>
              <p:nvPr/>
            </p:nvSpPr>
            <p:spPr>
              <a:xfrm>
                <a:off x="6207627" y="3599781"/>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2" name="Google Shape;622;p18"/>
              <p:cNvSpPr/>
              <p:nvPr/>
            </p:nvSpPr>
            <p:spPr>
              <a:xfrm>
                <a:off x="6266872" y="3599781"/>
                <a:ext cx="14096" cy="14096"/>
              </a:xfrm>
              <a:custGeom>
                <a:avLst/>
                <a:gdLst/>
                <a:ahLst/>
                <a:cxnLst/>
                <a:rect l="l" t="t" r="r" b="b"/>
                <a:pathLst>
                  <a:path w="14096"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3" name="Google Shape;623;p18"/>
              <p:cNvSpPr/>
              <p:nvPr/>
            </p:nvSpPr>
            <p:spPr>
              <a:xfrm>
                <a:off x="6326022" y="3599781"/>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4" name="Google Shape;624;p18"/>
              <p:cNvSpPr/>
              <p:nvPr/>
            </p:nvSpPr>
            <p:spPr>
              <a:xfrm>
                <a:off x="6385268" y="359978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5" name="Google Shape;625;p18"/>
              <p:cNvSpPr/>
              <p:nvPr/>
            </p:nvSpPr>
            <p:spPr>
              <a:xfrm>
                <a:off x="6444417" y="3599782"/>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6" name="Google Shape;626;p18"/>
              <p:cNvSpPr/>
              <p:nvPr/>
            </p:nvSpPr>
            <p:spPr>
              <a:xfrm>
                <a:off x="6148476" y="3659026"/>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7" name="Google Shape;627;p18"/>
              <p:cNvSpPr/>
              <p:nvPr/>
            </p:nvSpPr>
            <p:spPr>
              <a:xfrm>
                <a:off x="6207627" y="3659026"/>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8" name="Google Shape;628;p18"/>
              <p:cNvSpPr/>
              <p:nvPr/>
            </p:nvSpPr>
            <p:spPr>
              <a:xfrm>
                <a:off x="6266872" y="3659026"/>
                <a:ext cx="14096" cy="14096"/>
              </a:xfrm>
              <a:custGeom>
                <a:avLst/>
                <a:gdLst/>
                <a:ahLst/>
                <a:cxnLst/>
                <a:rect l="l" t="t" r="r" b="b"/>
                <a:pathLst>
                  <a:path w="14096"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9" name="Google Shape;629;p18"/>
              <p:cNvSpPr/>
              <p:nvPr/>
            </p:nvSpPr>
            <p:spPr>
              <a:xfrm>
                <a:off x="6326022" y="3659026"/>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0" name="Google Shape;630;p18"/>
              <p:cNvSpPr/>
              <p:nvPr/>
            </p:nvSpPr>
            <p:spPr>
              <a:xfrm>
                <a:off x="6385268" y="3659026"/>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1" name="Google Shape;631;p18"/>
              <p:cNvSpPr/>
              <p:nvPr/>
            </p:nvSpPr>
            <p:spPr>
              <a:xfrm>
                <a:off x="6444417" y="3659026"/>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2" name="Google Shape;632;p18"/>
              <p:cNvSpPr/>
              <p:nvPr/>
            </p:nvSpPr>
            <p:spPr>
              <a:xfrm>
                <a:off x="6148476" y="3718177"/>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3" name="Google Shape;633;p18"/>
              <p:cNvSpPr/>
              <p:nvPr/>
            </p:nvSpPr>
            <p:spPr>
              <a:xfrm>
                <a:off x="6207627" y="3718177"/>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4" name="Google Shape;634;p18"/>
              <p:cNvSpPr/>
              <p:nvPr/>
            </p:nvSpPr>
            <p:spPr>
              <a:xfrm>
                <a:off x="6266872" y="3718177"/>
                <a:ext cx="14096" cy="14096"/>
              </a:xfrm>
              <a:custGeom>
                <a:avLst/>
                <a:gdLst/>
                <a:ahLst/>
                <a:cxnLst/>
                <a:rect l="l" t="t" r="r" b="b"/>
                <a:pathLst>
                  <a:path w="14096"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5" name="Google Shape;635;p18"/>
              <p:cNvSpPr/>
              <p:nvPr/>
            </p:nvSpPr>
            <p:spPr>
              <a:xfrm>
                <a:off x="6326022" y="3718177"/>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6" name="Google Shape;636;p18"/>
              <p:cNvSpPr/>
              <p:nvPr/>
            </p:nvSpPr>
            <p:spPr>
              <a:xfrm>
                <a:off x="6385268" y="3718172"/>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7" name="Google Shape;637;p18"/>
              <p:cNvSpPr/>
              <p:nvPr/>
            </p:nvSpPr>
            <p:spPr>
              <a:xfrm>
                <a:off x="6444417" y="3718176"/>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8" name="Google Shape;638;p18"/>
              <p:cNvSpPr/>
              <p:nvPr/>
            </p:nvSpPr>
            <p:spPr>
              <a:xfrm>
                <a:off x="6148472" y="3777419"/>
                <a:ext cx="14097" cy="14099"/>
              </a:xfrm>
              <a:custGeom>
                <a:avLst/>
                <a:gdLst/>
                <a:ahLst/>
                <a:cxnLst/>
                <a:rect l="l" t="t" r="r" b="b"/>
                <a:pathLst>
                  <a:path w="14097"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9" name="Google Shape;639;p18"/>
              <p:cNvSpPr/>
              <p:nvPr/>
            </p:nvSpPr>
            <p:spPr>
              <a:xfrm>
                <a:off x="6207622" y="3777419"/>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0" name="Google Shape;640;p18"/>
              <p:cNvSpPr/>
              <p:nvPr/>
            </p:nvSpPr>
            <p:spPr>
              <a:xfrm>
                <a:off x="6266868" y="3777419"/>
                <a:ext cx="14096" cy="14099"/>
              </a:xfrm>
              <a:custGeom>
                <a:avLst/>
                <a:gdLst/>
                <a:ahLst/>
                <a:cxnLst/>
                <a:rect l="l" t="t" r="r" b="b"/>
                <a:pathLst>
                  <a:path w="14096"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1" name="Google Shape;641;p18"/>
              <p:cNvSpPr/>
              <p:nvPr/>
            </p:nvSpPr>
            <p:spPr>
              <a:xfrm>
                <a:off x="6326024" y="3777383"/>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2" name="Google Shape;642;p18"/>
              <p:cNvSpPr/>
              <p:nvPr/>
            </p:nvSpPr>
            <p:spPr>
              <a:xfrm>
                <a:off x="6385287" y="3777429"/>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3" name="Google Shape;643;p18"/>
              <p:cNvSpPr/>
              <p:nvPr/>
            </p:nvSpPr>
            <p:spPr>
              <a:xfrm>
                <a:off x="6444424" y="3777424"/>
                <a:ext cx="14096" cy="14096"/>
              </a:xfrm>
              <a:custGeom>
                <a:avLst/>
                <a:gdLst/>
                <a:ahLst/>
                <a:cxnLst/>
                <a:rect l="l" t="t" r="r" b="b"/>
                <a:pathLst>
                  <a:path w="14096" h="14096" extrusionOk="0">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644" name="Google Shape;644;p18"/>
          <p:cNvPicPr preferRelativeResize="0"/>
          <p:nvPr/>
        </p:nvPicPr>
        <p:blipFill>
          <a:blip r:embed="rId5">
            <a:alphaModFix/>
          </a:blip>
          <a:stretch>
            <a:fillRect/>
          </a:stretch>
        </p:blipFill>
        <p:spPr>
          <a:xfrm>
            <a:off x="9656550" y="4004675"/>
            <a:ext cx="2118001" cy="28005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19"/>
          <p:cNvSpPr/>
          <p:nvPr/>
        </p:nvSpPr>
        <p:spPr>
          <a:xfrm>
            <a:off x="371977" y="6324115"/>
            <a:ext cx="1958846" cy="306467"/>
          </a:xfrm>
          <a:prstGeom prst="roundRect">
            <a:avLst>
              <a:gd name="adj" fmla="val 16667"/>
            </a:avLst>
          </a:prstGeom>
          <a:solidFill>
            <a:srgbClr val="F2F2F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Steinbrenner et al., 2020</a:t>
            </a:r>
            <a:endParaRPr/>
          </a:p>
        </p:txBody>
      </p:sp>
      <p:pic>
        <p:nvPicPr>
          <p:cNvPr id="650" name="Google Shape;650;p19"/>
          <p:cNvPicPr preferRelativeResize="0"/>
          <p:nvPr/>
        </p:nvPicPr>
        <p:blipFill rotWithShape="1">
          <a:blip r:embed="rId3">
            <a:alphaModFix/>
          </a:blip>
          <a:srcRect/>
          <a:stretch/>
        </p:blipFill>
        <p:spPr>
          <a:xfrm>
            <a:off x="2330823" y="35850"/>
            <a:ext cx="9305855" cy="682429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655" name="Google Shape;655;p20"/>
          <p:cNvPicPr preferRelativeResize="0"/>
          <p:nvPr/>
        </p:nvPicPr>
        <p:blipFill rotWithShape="1">
          <a:blip r:embed="rId3">
            <a:alphaModFix/>
          </a:blip>
          <a:srcRect/>
          <a:stretch/>
        </p:blipFill>
        <p:spPr>
          <a:xfrm>
            <a:off x="2642507" y="0"/>
            <a:ext cx="6906986"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9"/>
        <p:cNvGrpSpPr/>
        <p:nvPr/>
      </p:nvGrpSpPr>
      <p:grpSpPr>
        <a:xfrm>
          <a:off x="0" y="0"/>
          <a:ext cx="0" cy="0"/>
          <a:chOff x="0" y="0"/>
          <a:chExt cx="0" cy="0"/>
        </a:xfrm>
      </p:grpSpPr>
      <p:sp>
        <p:nvSpPr>
          <p:cNvPr id="660" name="Google Shape;660;p24"/>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1" name="Google Shape;661;p24"/>
          <p:cNvSpPr/>
          <p:nvPr/>
        </p:nvSpPr>
        <p:spPr>
          <a:xfrm>
            <a:off x="0" y="0"/>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62" name="Google Shape;662;p24"/>
          <p:cNvSpPr/>
          <p:nvPr/>
        </p:nvSpPr>
        <p:spPr>
          <a:xfrm>
            <a:off x="0" y="0"/>
            <a:ext cx="12192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3" name="Google Shape;663;p24"/>
          <p:cNvSpPr/>
          <p:nvPr/>
        </p:nvSpPr>
        <p:spPr>
          <a:xfrm>
            <a:off x="2815929" y="148929"/>
            <a:ext cx="6560142" cy="656014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4" name="Google Shape;664;p24"/>
          <p:cNvSpPr txBox="1">
            <a:spLocks noGrp="1"/>
          </p:cNvSpPr>
          <p:nvPr>
            <p:ph type="title"/>
          </p:nvPr>
        </p:nvSpPr>
        <p:spPr>
          <a:xfrm>
            <a:off x="3315031" y="1380754"/>
            <a:ext cx="5561938" cy="251351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AFIRM Website</a:t>
            </a:r>
            <a:endParaRPr/>
          </a:p>
        </p:txBody>
      </p:sp>
      <p:sp>
        <p:nvSpPr>
          <p:cNvPr id="665" name="Google Shape;665;p24"/>
          <p:cNvSpPr txBox="1">
            <a:spLocks noGrp="1"/>
          </p:cNvSpPr>
          <p:nvPr>
            <p:ph type="body" idx="1"/>
          </p:nvPr>
        </p:nvSpPr>
        <p:spPr>
          <a:xfrm>
            <a:off x="3315031" y="4076802"/>
            <a:ext cx="5561938" cy="153458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sz="24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https://afirm.fpg.unc.edu/afirm-modules</a:t>
            </a:r>
            <a:endParaRPr sz="2400">
              <a:solidFill>
                <a:schemeClr val="dk1"/>
              </a:solidFill>
              <a:latin typeface="Calibri"/>
              <a:ea typeface="Calibri"/>
              <a:cs typeface="Calibri"/>
              <a:sym typeface="Calibri"/>
            </a:endParaRPr>
          </a:p>
        </p:txBody>
      </p:sp>
      <p:sp>
        <p:nvSpPr>
          <p:cNvPr id="666" name="Google Shape;666;p24"/>
          <p:cNvSpPr/>
          <p:nvPr/>
        </p:nvSpPr>
        <p:spPr>
          <a:xfrm rot="-1577571" flipH="1">
            <a:off x="2494119" y="6170"/>
            <a:ext cx="6816262" cy="6816262"/>
          </a:xfrm>
          <a:prstGeom prst="arc">
            <a:avLst>
              <a:gd name="adj1" fmla="val 16200000"/>
              <a:gd name="adj2" fmla="val 20093138"/>
            </a:avLst>
          </a:prstGeom>
          <a:noFill/>
          <a:ln w="127000" cap="rnd" cmpd="sng">
            <a:solidFill>
              <a:schemeClr val="accent4">
                <a:alpha val="94901"/>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67" name="Google Shape;667;p24"/>
          <p:cNvSpPr/>
          <p:nvPr/>
        </p:nvSpPr>
        <p:spPr>
          <a:xfrm>
            <a:off x="8200995" y="5310973"/>
            <a:ext cx="705948" cy="686798"/>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pic>
        <p:nvPicPr>
          <p:cNvPr id="672" name="Google Shape;672;p22"/>
          <p:cNvPicPr preferRelativeResize="0">
            <a:picLocks noGrp="1"/>
          </p:cNvPicPr>
          <p:nvPr>
            <p:ph type="body" idx="1"/>
          </p:nvPr>
        </p:nvPicPr>
        <p:blipFill rotWithShape="1">
          <a:blip r:embed="rId3">
            <a:alphaModFix/>
          </a:blip>
          <a:srcRect/>
          <a:stretch/>
        </p:blipFill>
        <p:spPr>
          <a:xfrm>
            <a:off x="643467" y="1070780"/>
            <a:ext cx="10905066" cy="471643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g33ca818b325_0_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679" name="Google Shape;679;g33ca818b325_0_1"/>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680" name="Google Shape;680;g33ca818b325_0_1"/>
          <p:cNvPicPr preferRelativeResize="0"/>
          <p:nvPr/>
        </p:nvPicPr>
        <p:blipFill>
          <a:blip r:embed="rId3">
            <a:alphaModFix/>
          </a:blip>
          <a:stretch>
            <a:fillRect/>
          </a:stretch>
        </p:blipFill>
        <p:spPr>
          <a:xfrm>
            <a:off x="0" y="-44500"/>
            <a:ext cx="12043325" cy="67743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33935f7128c_1_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126" name="Google Shape;126;g33935f7128c_1_1"/>
          <p:cNvSpPr txBox="1">
            <a:spLocks noGrp="1"/>
          </p:cNvSpPr>
          <p:nvPr>
            <p:ph type="body" idx="1"/>
          </p:nvPr>
        </p:nvSpPr>
        <p:spPr>
          <a:xfrm>
            <a:off x="838200" y="365125"/>
            <a:ext cx="10515600" cy="5811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127" name="Google Shape;127;g33935f7128c_1_1"/>
          <p:cNvPicPr preferRelativeResize="0"/>
          <p:nvPr/>
        </p:nvPicPr>
        <p:blipFill>
          <a:blip r:embed="rId3">
            <a:alphaModFix/>
          </a:blip>
          <a:stretch>
            <a:fillRect/>
          </a:stretch>
        </p:blipFill>
        <p:spPr>
          <a:xfrm>
            <a:off x="336276" y="189150"/>
            <a:ext cx="11700624" cy="6581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33935f7128c_1_53"/>
          <p:cNvSpPr txBox="1">
            <a:spLocks noGrp="1"/>
          </p:cNvSpPr>
          <p:nvPr>
            <p:ph type="title"/>
          </p:nvPr>
        </p:nvSpPr>
        <p:spPr>
          <a:xfrm>
            <a:off x="214250" y="35295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400" u="sng">
                <a:solidFill>
                  <a:schemeClr val="hlink"/>
                </a:solidFill>
                <a:latin typeface="Arial"/>
                <a:ea typeface="Arial"/>
                <a:cs typeface="Arial"/>
                <a:sym typeface="Arial"/>
                <a:hlinkClick r:id="rId3"/>
              </a:rPr>
              <a:t>https://www.seedsofpartnership.org/familyEmpowerment.html</a:t>
            </a:r>
            <a:endParaRPr sz="5700" b="1"/>
          </a:p>
        </p:txBody>
      </p:sp>
      <p:pic>
        <p:nvPicPr>
          <p:cNvPr id="687" name="Google Shape;687;g33935f7128c_1_53" descr="Exceptional Family Resource Center"/>
          <p:cNvPicPr preferRelativeResize="0"/>
          <p:nvPr/>
        </p:nvPicPr>
        <p:blipFill>
          <a:blip r:embed="rId4">
            <a:alphaModFix/>
          </a:blip>
          <a:stretch>
            <a:fillRect/>
          </a:stretch>
        </p:blipFill>
        <p:spPr>
          <a:xfrm>
            <a:off x="5421175" y="4099450"/>
            <a:ext cx="4646925" cy="1409575"/>
          </a:xfrm>
          <a:prstGeom prst="rect">
            <a:avLst/>
          </a:prstGeom>
          <a:noFill/>
          <a:ln>
            <a:noFill/>
          </a:ln>
        </p:spPr>
      </p:pic>
      <p:pic>
        <p:nvPicPr>
          <p:cNvPr id="688" name="Google Shape;688;g33935f7128c_1_53"/>
          <p:cNvPicPr preferRelativeResize="0"/>
          <p:nvPr/>
        </p:nvPicPr>
        <p:blipFill>
          <a:blip r:embed="rId5">
            <a:alphaModFix/>
          </a:blip>
          <a:stretch>
            <a:fillRect/>
          </a:stretch>
        </p:blipFill>
        <p:spPr>
          <a:xfrm>
            <a:off x="-12" y="2014199"/>
            <a:ext cx="10944114" cy="14095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93">
          <a:extLst>
            <a:ext uri="{FF2B5EF4-FFF2-40B4-BE49-F238E27FC236}">
              <a16:creationId xmlns:a16="http://schemas.microsoft.com/office/drawing/2014/main" id="{A82EF5D0-6B8C-1099-29A6-E8A7F9412C30}"/>
            </a:ext>
          </a:extLst>
        </p:cNvPr>
        <p:cNvGrpSpPr/>
        <p:nvPr/>
      </p:nvGrpSpPr>
      <p:grpSpPr>
        <a:xfrm>
          <a:off x="0" y="0"/>
          <a:ext cx="0" cy="0"/>
          <a:chOff x="0" y="0"/>
          <a:chExt cx="0" cy="0"/>
        </a:xfrm>
      </p:grpSpPr>
      <p:sp>
        <p:nvSpPr>
          <p:cNvPr id="700" name="Rectangle 699">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94" name="Google Shape;694;g33caf11e8b2_1_5">
            <a:extLst>
              <a:ext uri="{FF2B5EF4-FFF2-40B4-BE49-F238E27FC236}">
                <a16:creationId xmlns:a16="http://schemas.microsoft.com/office/drawing/2014/main" id="{21148E19-73F6-18EC-4164-1BDCD86FD7CA}"/>
              </a:ext>
            </a:extLst>
          </p:cNvPr>
          <p:cNvSpPr txBox="1">
            <a:spLocks noGrp="1"/>
          </p:cNvSpPr>
          <p:nvPr>
            <p:ph type="title"/>
          </p:nvPr>
        </p:nvSpPr>
        <p:spPr>
          <a:xfrm>
            <a:off x="3880430" y="583345"/>
            <a:ext cx="7160357" cy="4164820"/>
          </a:xfrm>
          <a:prstGeom prst="rect">
            <a:avLst/>
          </a:prstGeom>
        </p:spPr>
        <p:txBody>
          <a:bodyPr spcFirstLastPara="1" vert="horz" lIns="91440" tIns="45720" rIns="91440" bIns="45720" rtlCol="0" anchor="t" anchorCtr="0">
            <a:normAutofit/>
          </a:bodyPr>
          <a:lstStyle/>
          <a:p>
            <a:pPr marL="0" lvl="0" indent="0" algn="r">
              <a:spcBef>
                <a:spcPct val="0"/>
              </a:spcBef>
              <a:spcAft>
                <a:spcPts val="0"/>
              </a:spcAft>
            </a:pPr>
            <a:r>
              <a:rPr lang="en-US" sz="8000" kern="1200">
                <a:solidFill>
                  <a:srgbClr val="FFFFFF"/>
                </a:solidFill>
                <a:latin typeface="+mj-lt"/>
                <a:ea typeface="+mj-ea"/>
                <a:cs typeface="+mj-cs"/>
              </a:rPr>
              <a:t>The Story of Maria and Jose</a:t>
            </a:r>
          </a:p>
        </p:txBody>
      </p:sp>
      <p:sp>
        <p:nvSpPr>
          <p:cNvPr id="702"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704"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706"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708" name="Straight Connector 707">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710"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712"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714"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1159940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93">
          <a:extLst>
            <a:ext uri="{FF2B5EF4-FFF2-40B4-BE49-F238E27FC236}">
              <a16:creationId xmlns:a16="http://schemas.microsoft.com/office/drawing/2014/main" id="{64D07E92-85D2-1630-BADA-9E67C7A729F1}"/>
            </a:ext>
          </a:extLst>
        </p:cNvPr>
        <p:cNvGrpSpPr/>
        <p:nvPr/>
      </p:nvGrpSpPr>
      <p:grpSpPr>
        <a:xfrm>
          <a:off x="0" y="0"/>
          <a:ext cx="0" cy="0"/>
          <a:chOff x="0" y="0"/>
          <a:chExt cx="0" cy="0"/>
        </a:xfrm>
      </p:grpSpPr>
      <p:sp useBgFill="1">
        <p:nvSpPr>
          <p:cNvPr id="700" name="Rectangle 699">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Rectangle 701">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Google Shape;695;g33caf11e8b2_1_5">
            <a:extLst>
              <a:ext uri="{FF2B5EF4-FFF2-40B4-BE49-F238E27FC236}">
                <a16:creationId xmlns:a16="http://schemas.microsoft.com/office/drawing/2014/main" id="{CEDA924F-E808-016D-40E7-28FA826056E0}"/>
              </a:ext>
            </a:extLst>
          </p:cNvPr>
          <p:cNvSpPr txBox="1">
            <a:spLocks noGrp="1"/>
          </p:cNvSpPr>
          <p:nvPr>
            <p:ph type="body" idx="1"/>
          </p:nvPr>
        </p:nvSpPr>
        <p:spPr>
          <a:xfrm>
            <a:off x="871442" y="2447337"/>
            <a:ext cx="4353116" cy="3770434"/>
          </a:xfrm>
          <a:prstGeom prst="rect">
            <a:avLst/>
          </a:prstGeom>
        </p:spPr>
        <p:txBody>
          <a:bodyPr spcFirstLastPara="1" lIns="91425" tIns="45700" rIns="91425" bIns="45700" anchor="t" anchorCtr="0">
            <a:normAutofit/>
          </a:bodyPr>
          <a:lstStyle/>
          <a:p>
            <a:pPr marL="0" lvl="0" indent="0" rtl="0">
              <a:spcBef>
                <a:spcPts val="1000"/>
              </a:spcBef>
              <a:spcAft>
                <a:spcPts val="0"/>
              </a:spcAft>
              <a:buNone/>
            </a:pPr>
            <a:r>
              <a:rPr lang="en-US" sz="2000" dirty="0">
                <a:solidFill>
                  <a:srgbClr val="595959"/>
                </a:solidFill>
              </a:rPr>
              <a:t>From a </a:t>
            </a:r>
          </a:p>
          <a:p>
            <a:pPr marL="0" lvl="0" indent="0" rtl="0">
              <a:spcBef>
                <a:spcPts val="1000"/>
              </a:spcBef>
              <a:spcAft>
                <a:spcPts val="0"/>
              </a:spcAft>
              <a:buNone/>
            </a:pPr>
            <a:r>
              <a:rPr lang="en-US" sz="2000" dirty="0">
                <a:solidFill>
                  <a:srgbClr val="595959"/>
                </a:solidFill>
              </a:rPr>
              <a:t>Deficit-oriented Perspective. </a:t>
            </a:r>
          </a:p>
        </p:txBody>
      </p:sp>
      <p:pic>
        <p:nvPicPr>
          <p:cNvPr id="3" name="Picture 2">
            <a:extLst>
              <a:ext uri="{FF2B5EF4-FFF2-40B4-BE49-F238E27FC236}">
                <a16:creationId xmlns:a16="http://schemas.microsoft.com/office/drawing/2014/main" id="{9764E95A-9484-0CE1-F074-756E6C1F6A35}"/>
              </a:ext>
            </a:extLst>
          </p:cNvPr>
          <p:cNvPicPr>
            <a:picLocks noChangeAspect="1"/>
          </p:cNvPicPr>
          <p:nvPr/>
        </p:nvPicPr>
        <p:blipFill>
          <a:blip r:embed="rId3"/>
          <a:stretch>
            <a:fillRect/>
          </a:stretch>
        </p:blipFill>
        <p:spPr>
          <a:xfrm>
            <a:off x="7707441" y="685799"/>
            <a:ext cx="2945775" cy="5531972"/>
          </a:xfrm>
          <a:prstGeom prst="rect">
            <a:avLst/>
          </a:prstGeom>
        </p:spPr>
      </p:pic>
    </p:spTree>
    <p:extLst>
      <p:ext uri="{BB962C8B-B14F-4D97-AF65-F5344CB8AC3E}">
        <p14:creationId xmlns:p14="http://schemas.microsoft.com/office/powerpoint/2010/main" val="443112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93">
          <a:extLst>
            <a:ext uri="{FF2B5EF4-FFF2-40B4-BE49-F238E27FC236}">
              <a16:creationId xmlns:a16="http://schemas.microsoft.com/office/drawing/2014/main" id="{2C1B0838-D60B-DFF0-0461-ACCF46365FD9}"/>
            </a:ext>
          </a:extLst>
        </p:cNvPr>
        <p:cNvGrpSpPr/>
        <p:nvPr/>
      </p:nvGrpSpPr>
      <p:grpSpPr>
        <a:xfrm>
          <a:off x="0" y="0"/>
          <a:ext cx="0" cy="0"/>
          <a:chOff x="0" y="0"/>
          <a:chExt cx="0" cy="0"/>
        </a:xfrm>
      </p:grpSpPr>
      <p:sp useBgFill="1">
        <p:nvSpPr>
          <p:cNvPr id="700" name="Rectangle 699">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Rectangle 701">
            <a:extLst>
              <a:ext uri="{FF2B5EF4-FFF2-40B4-BE49-F238E27FC236}">
                <a16:creationId xmlns:a16="http://schemas.microsoft.com/office/drawing/2014/main" id="{02EBFA83-D4DB-4CA0-B229-9E44634D7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4" name="Picture 703">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706" name="Rectangle 705">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8" name="Rectangle 707">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4" name="Picture 3">
            <a:extLst>
              <a:ext uri="{FF2B5EF4-FFF2-40B4-BE49-F238E27FC236}">
                <a16:creationId xmlns:a16="http://schemas.microsoft.com/office/drawing/2014/main" id="{10EAB4ED-9D07-E430-91E9-35DB1A0639EB}"/>
              </a:ext>
            </a:extLst>
          </p:cNvPr>
          <p:cNvPicPr>
            <a:picLocks noChangeAspect="1"/>
          </p:cNvPicPr>
          <p:nvPr/>
        </p:nvPicPr>
        <p:blipFill>
          <a:blip r:embed="rId4"/>
          <a:stretch>
            <a:fillRect/>
          </a:stretch>
        </p:blipFill>
        <p:spPr>
          <a:xfrm>
            <a:off x="742905" y="895610"/>
            <a:ext cx="5424150" cy="5058020"/>
          </a:xfrm>
          <a:prstGeom prst="rect">
            <a:avLst/>
          </a:prstGeom>
        </p:spPr>
      </p:pic>
      <p:sp>
        <p:nvSpPr>
          <p:cNvPr id="695" name="Google Shape;695;g33caf11e8b2_1_5">
            <a:extLst>
              <a:ext uri="{FF2B5EF4-FFF2-40B4-BE49-F238E27FC236}">
                <a16:creationId xmlns:a16="http://schemas.microsoft.com/office/drawing/2014/main" id="{E959B62A-7254-0E1F-D704-A8FB0BD50E28}"/>
              </a:ext>
            </a:extLst>
          </p:cNvPr>
          <p:cNvSpPr txBox="1">
            <a:spLocks noGrp="1"/>
          </p:cNvSpPr>
          <p:nvPr>
            <p:ph type="body" idx="1"/>
          </p:nvPr>
        </p:nvSpPr>
        <p:spPr>
          <a:xfrm>
            <a:off x="6597016" y="2965592"/>
            <a:ext cx="4589328" cy="2987397"/>
          </a:xfrm>
          <a:prstGeom prst="rect">
            <a:avLst/>
          </a:prstGeom>
        </p:spPr>
        <p:txBody>
          <a:bodyPr spcFirstLastPara="1" lIns="91425" tIns="45700" rIns="91425" bIns="45700" anchorCtr="0">
            <a:normAutofit/>
          </a:bodyPr>
          <a:lstStyle/>
          <a:p>
            <a:pPr marL="0" lvl="0" indent="0" rtl="0">
              <a:spcBef>
                <a:spcPts val="1000"/>
              </a:spcBef>
              <a:spcAft>
                <a:spcPts val="0"/>
              </a:spcAft>
              <a:buNone/>
            </a:pPr>
            <a:r>
              <a:rPr lang="en-US" sz="1800"/>
              <a:t>To a  Strengths-based </a:t>
            </a:r>
          </a:p>
          <a:p>
            <a:pPr marL="0" lvl="0" indent="0" rtl="0">
              <a:spcBef>
                <a:spcPts val="1000"/>
              </a:spcBef>
              <a:spcAft>
                <a:spcPts val="0"/>
              </a:spcAft>
              <a:buNone/>
            </a:pPr>
            <a:r>
              <a:rPr lang="en-US" sz="1800"/>
              <a:t>Approach</a:t>
            </a:r>
          </a:p>
        </p:txBody>
      </p:sp>
    </p:spTree>
    <p:extLst>
      <p:ext uri="{BB962C8B-B14F-4D97-AF65-F5344CB8AC3E}">
        <p14:creationId xmlns:p14="http://schemas.microsoft.com/office/powerpoint/2010/main" val="31903769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g33ca818b325_0_8"/>
          <p:cNvSpPr txBox="1">
            <a:spLocks noGrp="1"/>
          </p:cNvSpPr>
          <p:nvPr>
            <p:ph type="title"/>
          </p:nvPr>
        </p:nvSpPr>
        <p:spPr>
          <a:xfrm>
            <a:off x="838200" y="134911"/>
            <a:ext cx="10515600" cy="839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48135"/>
              </a:buClr>
              <a:buSzPts val="4400"/>
              <a:buFont typeface="Arial"/>
              <a:buNone/>
            </a:pPr>
            <a:r>
              <a:rPr lang="en-US" b="1">
                <a:solidFill>
                  <a:srgbClr val="548135"/>
                </a:solidFill>
                <a:latin typeface="Arial"/>
                <a:ea typeface="Arial"/>
                <a:cs typeface="Arial"/>
                <a:sym typeface="Arial"/>
              </a:rPr>
              <a:t>Common Characteristics</a:t>
            </a:r>
            <a:endParaRPr/>
          </a:p>
        </p:txBody>
      </p:sp>
      <p:graphicFrame>
        <p:nvGraphicFramePr>
          <p:cNvPr id="718" name="Google Shape;718;g33ca818b325_0_8"/>
          <p:cNvGraphicFramePr/>
          <p:nvPr/>
        </p:nvGraphicFramePr>
        <p:xfrm>
          <a:off x="104930" y="974363"/>
          <a:ext cx="12087075" cy="5847150"/>
        </p:xfrm>
        <a:graphic>
          <a:graphicData uri="http://schemas.openxmlformats.org/drawingml/2006/table">
            <a:tbl>
              <a:tblPr firstRow="1" bandRow="1">
                <a:noFill/>
                <a:tableStyleId>{ADE75939-8DAA-4139-B85B-38FA63D80848}</a:tableStyleId>
              </a:tblPr>
              <a:tblGrid>
                <a:gridCol w="3178400">
                  <a:extLst>
                    <a:ext uri="{9D8B030D-6E8A-4147-A177-3AD203B41FA5}">
                      <a16:colId xmlns:a16="http://schemas.microsoft.com/office/drawing/2014/main" val="20000"/>
                    </a:ext>
                  </a:extLst>
                </a:gridCol>
                <a:gridCol w="3178800">
                  <a:extLst>
                    <a:ext uri="{9D8B030D-6E8A-4147-A177-3AD203B41FA5}">
                      <a16:colId xmlns:a16="http://schemas.microsoft.com/office/drawing/2014/main" val="20001"/>
                    </a:ext>
                  </a:extLst>
                </a:gridCol>
                <a:gridCol w="5729875">
                  <a:extLst>
                    <a:ext uri="{9D8B030D-6E8A-4147-A177-3AD203B41FA5}">
                      <a16:colId xmlns:a16="http://schemas.microsoft.com/office/drawing/2014/main" val="20002"/>
                    </a:ext>
                  </a:extLst>
                </a:gridCol>
              </a:tblGrid>
              <a:tr h="542700">
                <a:tc>
                  <a:txBody>
                    <a:bodyPr/>
                    <a:lstStyle/>
                    <a:p>
                      <a:pPr marL="0" marR="0" lvl="0" indent="0" algn="ctr" rtl="0">
                        <a:spcBef>
                          <a:spcPts val="0"/>
                        </a:spcBef>
                        <a:spcAft>
                          <a:spcPts val="0"/>
                        </a:spcAft>
                        <a:buNone/>
                      </a:pPr>
                      <a:r>
                        <a:rPr lang="en-US" sz="2400"/>
                        <a:t>Strengths</a:t>
                      </a:r>
                      <a:endParaRPr/>
                    </a:p>
                  </a:txBody>
                  <a:tcPr marL="91450" marR="91450" marT="45725" marB="45725"/>
                </a:tc>
                <a:tc>
                  <a:txBody>
                    <a:bodyPr/>
                    <a:lstStyle/>
                    <a:p>
                      <a:pPr marL="0" marR="0" lvl="0" indent="0" algn="ctr" rtl="0">
                        <a:spcBef>
                          <a:spcPts val="0"/>
                        </a:spcBef>
                        <a:spcAft>
                          <a:spcPts val="0"/>
                        </a:spcAft>
                        <a:buNone/>
                      </a:pPr>
                      <a:r>
                        <a:rPr lang="en-US" sz="2400"/>
                        <a:t>Challenges</a:t>
                      </a:r>
                      <a:endParaRPr/>
                    </a:p>
                  </a:txBody>
                  <a:tcPr marL="91450" marR="91450" marT="45725" marB="45725"/>
                </a:tc>
                <a:tc>
                  <a:txBody>
                    <a:bodyPr/>
                    <a:lstStyle/>
                    <a:p>
                      <a:pPr marL="0" marR="0" lvl="0" indent="0" algn="ctr" rtl="0">
                        <a:spcBef>
                          <a:spcPts val="0"/>
                        </a:spcBef>
                        <a:spcAft>
                          <a:spcPts val="0"/>
                        </a:spcAft>
                        <a:buNone/>
                      </a:pPr>
                      <a:r>
                        <a:rPr lang="en-US" sz="2400"/>
                        <a:t>Evidence-based Practices &amp; Supports</a:t>
                      </a:r>
                      <a:endParaRPr/>
                    </a:p>
                  </a:txBody>
                  <a:tcPr marL="91450" marR="91450" marT="45725" marB="45725"/>
                </a:tc>
                <a:extLst>
                  <a:ext uri="{0D108BD9-81ED-4DB2-BD59-A6C34878D82A}">
                    <a16:rowId xmlns:a16="http://schemas.microsoft.com/office/drawing/2014/main" val="10000"/>
                  </a:ext>
                </a:extLst>
              </a:tr>
              <a:tr h="808600">
                <a:tc>
                  <a:txBody>
                    <a:bodyPr/>
                    <a:lstStyle/>
                    <a:p>
                      <a:pPr marL="0" marR="0" lvl="0" indent="0" algn="l" rtl="0">
                        <a:lnSpc>
                          <a:spcPct val="100000"/>
                        </a:lnSpc>
                        <a:spcBef>
                          <a:spcPts val="0"/>
                        </a:spcBef>
                        <a:spcAft>
                          <a:spcPts val="0"/>
                        </a:spcAft>
                        <a:buClr>
                          <a:schemeClr val="dk1"/>
                        </a:buClr>
                        <a:buSzPts val="2000"/>
                        <a:buFont typeface="Calibri"/>
                        <a:buNone/>
                      </a:pPr>
                      <a:r>
                        <a:rPr lang="en-US" sz="2000" b="1"/>
                        <a:t>Follows rules- preference for Routine</a:t>
                      </a:r>
                      <a:endParaRPr/>
                    </a:p>
                  </a:txBody>
                  <a:tcPr marL="91450" marR="91450" marT="45725" marB="45725"/>
                </a:tc>
                <a:tc>
                  <a:txBody>
                    <a:bodyPr/>
                    <a:lstStyle/>
                    <a:p>
                      <a:pPr marL="0" marR="0" lvl="0" indent="0" algn="l" rtl="0">
                        <a:spcBef>
                          <a:spcPts val="0"/>
                        </a:spcBef>
                        <a:spcAft>
                          <a:spcPts val="0"/>
                        </a:spcAft>
                        <a:buNone/>
                      </a:pPr>
                      <a:r>
                        <a:rPr lang="en-US" sz="2000" b="1"/>
                        <a:t>Change in Routine</a:t>
                      </a:r>
                      <a:endParaRPr sz="1000" b="1"/>
                    </a:p>
                    <a:p>
                      <a:pPr marL="0" marR="0" lvl="0" indent="0" algn="l" rtl="0">
                        <a:spcBef>
                          <a:spcPts val="0"/>
                        </a:spcBef>
                        <a:spcAft>
                          <a:spcPts val="0"/>
                        </a:spcAft>
                        <a:buNone/>
                      </a:pPr>
                      <a:r>
                        <a:rPr lang="en-US" sz="2000" b="1"/>
                        <a:t>Coping with Frustration</a:t>
                      </a:r>
                      <a:endParaRPr sz="1000" b="1"/>
                    </a:p>
                  </a:txBody>
                  <a:tcPr marL="91450" marR="91450" marT="45725" marB="45725"/>
                </a:tc>
                <a:tc>
                  <a:txBody>
                    <a:bodyPr/>
                    <a:lstStyle/>
                    <a:p>
                      <a:pPr marL="0" marR="0" lvl="0" indent="0" algn="l" rtl="0">
                        <a:spcBef>
                          <a:spcPts val="0"/>
                        </a:spcBef>
                        <a:spcAft>
                          <a:spcPts val="0"/>
                        </a:spcAft>
                        <a:buNone/>
                      </a:pPr>
                      <a:r>
                        <a:rPr lang="en-US" sz="2500" b="1"/>
                        <a:t>Visual Supports – (Visual schedules)</a:t>
                      </a:r>
                      <a:endParaRPr sz="1500"/>
                    </a:p>
                    <a:p>
                      <a:pPr marL="0" marR="0" lvl="0" indent="0" algn="l" rtl="0">
                        <a:spcBef>
                          <a:spcPts val="0"/>
                        </a:spcBef>
                        <a:spcAft>
                          <a:spcPts val="0"/>
                        </a:spcAft>
                        <a:buNone/>
                      </a:pPr>
                      <a:endParaRPr sz="2500" b="1"/>
                    </a:p>
                  </a:txBody>
                  <a:tcPr marL="91450" marR="91450" marT="45725" marB="45725"/>
                </a:tc>
                <a:extLst>
                  <a:ext uri="{0D108BD9-81ED-4DB2-BD59-A6C34878D82A}">
                    <a16:rowId xmlns:a16="http://schemas.microsoft.com/office/drawing/2014/main" val="10001"/>
                  </a:ext>
                </a:extLst>
              </a:tr>
              <a:tr h="1168000">
                <a:tc>
                  <a:txBody>
                    <a:bodyPr/>
                    <a:lstStyle/>
                    <a:p>
                      <a:pPr marL="0" marR="0" lvl="0" indent="0" algn="l" rtl="0">
                        <a:spcBef>
                          <a:spcPts val="0"/>
                        </a:spcBef>
                        <a:spcAft>
                          <a:spcPts val="0"/>
                        </a:spcAft>
                        <a:buNone/>
                      </a:pPr>
                      <a:r>
                        <a:rPr lang="en-US" sz="2000" b="1"/>
                        <a:t>Sustained focused attention to interests</a:t>
                      </a:r>
                      <a:endParaRPr/>
                    </a:p>
                  </a:txBody>
                  <a:tcPr marL="91450" marR="91450" marT="45725" marB="45725"/>
                </a:tc>
                <a:tc>
                  <a:txBody>
                    <a:bodyPr/>
                    <a:lstStyle/>
                    <a:p>
                      <a:pPr marL="0" marR="0" lvl="0" indent="0" algn="l" rtl="0">
                        <a:spcBef>
                          <a:spcPts val="0"/>
                        </a:spcBef>
                        <a:spcAft>
                          <a:spcPts val="0"/>
                        </a:spcAft>
                        <a:buNone/>
                      </a:pPr>
                      <a:r>
                        <a:rPr lang="en-US" sz="2000" b="1"/>
                        <a:t>Transitions from preferred activities</a:t>
                      </a:r>
                      <a:endParaRPr sz="1000" b="1"/>
                    </a:p>
                  </a:txBody>
                  <a:tcPr marL="91450" marR="91450" marT="45725" marB="45725"/>
                </a:tc>
                <a:tc>
                  <a:txBody>
                    <a:bodyPr/>
                    <a:lstStyle/>
                    <a:p>
                      <a:pPr marL="0" marR="0" lvl="0" indent="0" algn="l" rtl="0">
                        <a:spcBef>
                          <a:spcPts val="0"/>
                        </a:spcBef>
                        <a:spcAft>
                          <a:spcPts val="0"/>
                        </a:spcAft>
                        <a:buNone/>
                      </a:pPr>
                      <a:r>
                        <a:rPr lang="en-US" sz="2500" b="1"/>
                        <a:t>Visual Timer to indicate time to change Naturalistic Interventions</a:t>
                      </a:r>
                      <a:endParaRPr sz="1500"/>
                    </a:p>
                    <a:p>
                      <a:pPr marL="0" marR="0" lvl="0" indent="0" algn="l" rtl="0">
                        <a:spcBef>
                          <a:spcPts val="0"/>
                        </a:spcBef>
                        <a:spcAft>
                          <a:spcPts val="0"/>
                        </a:spcAft>
                        <a:buNone/>
                      </a:pPr>
                      <a:r>
                        <a:rPr lang="en-US" sz="2500" b="1"/>
                        <a:t>Self-management</a:t>
                      </a:r>
                      <a:endParaRPr sz="1500"/>
                    </a:p>
                  </a:txBody>
                  <a:tcPr marL="91450" marR="91450" marT="45725" marB="45725"/>
                </a:tc>
                <a:extLst>
                  <a:ext uri="{0D108BD9-81ED-4DB2-BD59-A6C34878D82A}">
                    <a16:rowId xmlns:a16="http://schemas.microsoft.com/office/drawing/2014/main" val="10002"/>
                  </a:ext>
                </a:extLst>
              </a:tr>
              <a:tr h="808600">
                <a:tc>
                  <a:txBody>
                    <a:bodyPr/>
                    <a:lstStyle/>
                    <a:p>
                      <a:pPr marL="0" marR="0" lvl="0" indent="0" algn="l" rtl="0">
                        <a:lnSpc>
                          <a:spcPct val="100000"/>
                        </a:lnSpc>
                        <a:spcBef>
                          <a:spcPts val="0"/>
                        </a:spcBef>
                        <a:spcAft>
                          <a:spcPts val="0"/>
                        </a:spcAft>
                        <a:buClr>
                          <a:schemeClr val="dk1"/>
                        </a:buClr>
                        <a:buSzPts val="2000"/>
                        <a:buFont typeface="Calibri"/>
                        <a:buNone/>
                      </a:pPr>
                      <a:r>
                        <a:rPr lang="en-US" sz="2000" b="1"/>
                        <a:t>Attention to detail</a:t>
                      </a:r>
                      <a:endParaRPr/>
                    </a:p>
                  </a:txBody>
                  <a:tcPr marL="91450" marR="91450" marT="45725" marB="45725"/>
                </a:tc>
                <a:tc>
                  <a:txBody>
                    <a:bodyPr/>
                    <a:lstStyle/>
                    <a:p>
                      <a:pPr marL="0" marR="0" lvl="0" indent="0" algn="l" rtl="0">
                        <a:spcBef>
                          <a:spcPts val="0"/>
                        </a:spcBef>
                        <a:spcAft>
                          <a:spcPts val="0"/>
                        </a:spcAft>
                        <a:buNone/>
                      </a:pPr>
                      <a:r>
                        <a:rPr lang="en-US" sz="2000" b="1"/>
                        <a:t>Big Picture </a:t>
                      </a:r>
                      <a:endParaRPr sz="1000" b="1"/>
                    </a:p>
                    <a:p>
                      <a:pPr marL="0" marR="0" lvl="0" indent="0" algn="l" rtl="0">
                        <a:spcBef>
                          <a:spcPts val="0"/>
                        </a:spcBef>
                        <a:spcAft>
                          <a:spcPts val="0"/>
                        </a:spcAft>
                        <a:buNone/>
                      </a:pPr>
                      <a:r>
                        <a:rPr lang="en-US" sz="2000" b="1"/>
                        <a:t>Goal Setting</a:t>
                      </a:r>
                      <a:endParaRPr sz="1000" b="1"/>
                    </a:p>
                  </a:txBody>
                  <a:tcPr marL="91450" marR="91450" marT="45725" marB="45725"/>
                </a:tc>
                <a:tc>
                  <a:txBody>
                    <a:bodyPr/>
                    <a:lstStyle/>
                    <a:p>
                      <a:pPr marL="0" marR="0" lvl="0" indent="0" algn="l" rtl="0">
                        <a:spcBef>
                          <a:spcPts val="0"/>
                        </a:spcBef>
                        <a:spcAft>
                          <a:spcPts val="0"/>
                        </a:spcAft>
                        <a:buNone/>
                      </a:pPr>
                      <a:r>
                        <a:rPr lang="en-US" sz="2500" b="1"/>
                        <a:t>Task Analysis</a:t>
                      </a:r>
                      <a:endParaRPr sz="1500"/>
                    </a:p>
                  </a:txBody>
                  <a:tcPr marL="91450" marR="91450" marT="45725" marB="45725"/>
                </a:tc>
                <a:extLst>
                  <a:ext uri="{0D108BD9-81ED-4DB2-BD59-A6C34878D82A}">
                    <a16:rowId xmlns:a16="http://schemas.microsoft.com/office/drawing/2014/main" val="10003"/>
                  </a:ext>
                </a:extLst>
              </a:tr>
              <a:tr h="808600">
                <a:tc>
                  <a:txBody>
                    <a:bodyPr/>
                    <a:lstStyle/>
                    <a:p>
                      <a:pPr marL="0" marR="0" lvl="0" indent="0" algn="l" rtl="0">
                        <a:lnSpc>
                          <a:spcPct val="100000"/>
                        </a:lnSpc>
                        <a:spcBef>
                          <a:spcPts val="0"/>
                        </a:spcBef>
                        <a:spcAft>
                          <a:spcPts val="0"/>
                        </a:spcAft>
                        <a:buClr>
                          <a:schemeClr val="dk1"/>
                        </a:buClr>
                        <a:buSzPts val="2000"/>
                        <a:buFont typeface="Calibri"/>
                        <a:buNone/>
                      </a:pPr>
                      <a:r>
                        <a:rPr lang="en-US" sz="2000" b="1"/>
                        <a:t>Interest in facts, letters, numbers</a:t>
                      </a:r>
                      <a:endParaRPr/>
                    </a:p>
                  </a:txBody>
                  <a:tcPr marL="91450" marR="91450" marT="45725" marB="45725"/>
                </a:tc>
                <a:tc>
                  <a:txBody>
                    <a:bodyPr/>
                    <a:lstStyle/>
                    <a:p>
                      <a:pPr marL="0" marR="0" lvl="0" indent="0" algn="l" rtl="0">
                        <a:spcBef>
                          <a:spcPts val="0"/>
                        </a:spcBef>
                        <a:spcAft>
                          <a:spcPts val="0"/>
                        </a:spcAft>
                        <a:buNone/>
                      </a:pPr>
                      <a:r>
                        <a:rPr lang="en-US" sz="2000" b="1"/>
                        <a:t>Prediction</a:t>
                      </a:r>
                      <a:endParaRPr sz="1000" b="1"/>
                    </a:p>
                    <a:p>
                      <a:pPr marL="0" marR="0" lvl="0" indent="0" algn="l" rtl="0">
                        <a:lnSpc>
                          <a:spcPct val="100000"/>
                        </a:lnSpc>
                        <a:spcBef>
                          <a:spcPts val="0"/>
                        </a:spcBef>
                        <a:spcAft>
                          <a:spcPts val="0"/>
                        </a:spcAft>
                        <a:buClr>
                          <a:schemeClr val="dk1"/>
                        </a:buClr>
                        <a:buSzPts val="2400"/>
                        <a:buFont typeface="Calibri"/>
                        <a:buNone/>
                      </a:pPr>
                      <a:r>
                        <a:rPr lang="en-US" sz="2000" b="1"/>
                        <a:t>Perspective taking</a:t>
                      </a:r>
                      <a:endParaRPr sz="1000" b="1"/>
                    </a:p>
                  </a:txBody>
                  <a:tcPr marL="91450" marR="91450" marT="45725" marB="45725"/>
                </a:tc>
                <a:tc>
                  <a:txBody>
                    <a:bodyPr/>
                    <a:lstStyle/>
                    <a:p>
                      <a:pPr marL="0" marR="0" lvl="0" indent="0" algn="l" rtl="0">
                        <a:spcBef>
                          <a:spcPts val="0"/>
                        </a:spcBef>
                        <a:spcAft>
                          <a:spcPts val="0"/>
                        </a:spcAft>
                        <a:buNone/>
                      </a:pPr>
                      <a:r>
                        <a:rPr lang="en-US" sz="2500" b="1"/>
                        <a:t>Naturalistic Intervention</a:t>
                      </a:r>
                      <a:endParaRPr sz="1500"/>
                    </a:p>
                    <a:p>
                      <a:pPr marL="0" marR="0" lvl="0" indent="0" algn="l" rtl="0">
                        <a:spcBef>
                          <a:spcPts val="0"/>
                        </a:spcBef>
                        <a:spcAft>
                          <a:spcPts val="0"/>
                        </a:spcAft>
                        <a:buNone/>
                      </a:pPr>
                      <a:r>
                        <a:rPr lang="en-US" sz="2500" b="1"/>
                        <a:t>Video modeling</a:t>
                      </a:r>
                      <a:endParaRPr sz="1500"/>
                    </a:p>
                  </a:txBody>
                  <a:tcPr marL="91450" marR="91450" marT="45725" marB="45725"/>
                </a:tc>
                <a:extLst>
                  <a:ext uri="{0D108BD9-81ED-4DB2-BD59-A6C34878D82A}">
                    <a16:rowId xmlns:a16="http://schemas.microsoft.com/office/drawing/2014/main" val="10004"/>
                  </a:ext>
                </a:extLst>
              </a:tr>
              <a:tr h="808600">
                <a:tc>
                  <a:txBody>
                    <a:bodyPr/>
                    <a:lstStyle/>
                    <a:p>
                      <a:pPr marL="0" marR="0" lvl="0" indent="0" algn="l" rtl="0">
                        <a:lnSpc>
                          <a:spcPct val="100000"/>
                        </a:lnSpc>
                        <a:spcBef>
                          <a:spcPts val="0"/>
                        </a:spcBef>
                        <a:spcAft>
                          <a:spcPts val="0"/>
                        </a:spcAft>
                        <a:buClr>
                          <a:schemeClr val="dk1"/>
                        </a:buClr>
                        <a:buSzPts val="2000"/>
                        <a:buFont typeface="Calibri"/>
                        <a:buNone/>
                      </a:pPr>
                      <a:r>
                        <a:rPr lang="en-US" sz="2000" b="1"/>
                        <a:t>Responses to sensory stimuli</a:t>
                      </a:r>
                      <a:endParaRPr/>
                    </a:p>
                  </a:txBody>
                  <a:tcPr marL="91450" marR="91450" marT="45725" marB="45725"/>
                </a:tc>
                <a:tc>
                  <a:txBody>
                    <a:bodyPr/>
                    <a:lstStyle/>
                    <a:p>
                      <a:pPr marL="0" marR="0" lvl="0" indent="0" algn="l" rtl="0">
                        <a:spcBef>
                          <a:spcPts val="0"/>
                        </a:spcBef>
                        <a:spcAft>
                          <a:spcPts val="0"/>
                        </a:spcAft>
                        <a:buNone/>
                      </a:pPr>
                      <a:r>
                        <a:rPr lang="en-US" sz="2000" b="1"/>
                        <a:t>Sensory input as negative </a:t>
                      </a:r>
                      <a:endParaRPr sz="1000" b="1"/>
                    </a:p>
                  </a:txBody>
                  <a:tcPr marL="91450" marR="91450" marT="45725" marB="45725"/>
                </a:tc>
                <a:tc>
                  <a:txBody>
                    <a:bodyPr/>
                    <a:lstStyle/>
                    <a:p>
                      <a:pPr marL="0" marR="0" lvl="0" indent="0" algn="l" rtl="0">
                        <a:spcBef>
                          <a:spcPts val="0"/>
                        </a:spcBef>
                        <a:spcAft>
                          <a:spcPts val="0"/>
                        </a:spcAft>
                        <a:buNone/>
                      </a:pPr>
                      <a:r>
                        <a:rPr lang="en-US" sz="2500" b="1"/>
                        <a:t>Accommodations – cap with lid, head set – Gradual introduction</a:t>
                      </a:r>
                      <a:endParaRPr sz="1500"/>
                    </a:p>
                  </a:txBody>
                  <a:tcPr marL="91450" marR="91450" marT="45725" marB="45725"/>
                </a:tc>
                <a:extLst>
                  <a:ext uri="{0D108BD9-81ED-4DB2-BD59-A6C34878D82A}">
                    <a16:rowId xmlns:a16="http://schemas.microsoft.com/office/drawing/2014/main" val="10005"/>
                  </a:ext>
                </a:extLst>
              </a:tr>
              <a:tr h="667275">
                <a:tc>
                  <a:txBody>
                    <a:bodyPr/>
                    <a:lstStyle/>
                    <a:p>
                      <a:pPr marL="0" marR="0" lvl="0" indent="0" algn="l" rtl="0">
                        <a:lnSpc>
                          <a:spcPct val="100000"/>
                        </a:lnSpc>
                        <a:spcBef>
                          <a:spcPts val="0"/>
                        </a:spcBef>
                        <a:spcAft>
                          <a:spcPts val="0"/>
                        </a:spcAft>
                        <a:buClr>
                          <a:schemeClr val="dk1"/>
                        </a:buClr>
                        <a:buSzPts val="2400"/>
                        <a:buFont typeface="Calibri"/>
                        <a:buNone/>
                      </a:pPr>
                      <a:r>
                        <a:rPr lang="en-US" sz="2400" b="1"/>
                        <a:t>Strong moral compass</a:t>
                      </a:r>
                      <a:endParaRPr sz="2400" b="1"/>
                    </a:p>
                  </a:txBody>
                  <a:tcPr marL="91450" marR="91450" marT="45725" marB="45725"/>
                </a:tc>
                <a:tc>
                  <a:txBody>
                    <a:bodyPr/>
                    <a:lstStyle/>
                    <a:p>
                      <a:pPr marL="0" marR="0" lvl="0" indent="0" algn="l" rtl="0">
                        <a:spcBef>
                          <a:spcPts val="0"/>
                        </a:spcBef>
                        <a:spcAft>
                          <a:spcPts val="0"/>
                        </a:spcAft>
                        <a:buNone/>
                      </a:pPr>
                      <a:r>
                        <a:rPr lang="en-US" sz="2000" b="1"/>
                        <a:t>Peer Interaction</a:t>
                      </a:r>
                      <a:endParaRPr sz="1000" b="1"/>
                    </a:p>
                    <a:p>
                      <a:pPr marL="0" marR="0" lvl="0" indent="0" algn="l" rtl="0">
                        <a:spcBef>
                          <a:spcPts val="0"/>
                        </a:spcBef>
                        <a:spcAft>
                          <a:spcPts val="0"/>
                        </a:spcAft>
                        <a:buNone/>
                      </a:pPr>
                      <a:r>
                        <a:rPr lang="en-US" sz="2000" b="1"/>
                        <a:t>Social Communication</a:t>
                      </a:r>
                      <a:endParaRPr sz="1000" b="1"/>
                    </a:p>
                  </a:txBody>
                  <a:tcPr marL="91450" marR="91450" marT="45725" marB="45725"/>
                </a:tc>
                <a:tc>
                  <a:txBody>
                    <a:bodyPr/>
                    <a:lstStyle/>
                    <a:p>
                      <a:pPr marL="0" marR="0" lvl="0" indent="0" algn="l" rtl="0">
                        <a:spcBef>
                          <a:spcPts val="0"/>
                        </a:spcBef>
                        <a:spcAft>
                          <a:spcPts val="0"/>
                        </a:spcAft>
                        <a:buNone/>
                      </a:pPr>
                      <a:r>
                        <a:rPr lang="en-US" sz="2500" b="1" dirty="0"/>
                        <a:t>Peer-based Instruction &amp; Intervention</a:t>
                      </a:r>
                      <a:endParaRPr sz="1500" dirty="0"/>
                    </a:p>
                  </a:txBody>
                  <a:tcPr marL="91450" marR="91450" marT="45725" marB="45725"/>
                </a:tc>
                <a:extLst>
                  <a:ext uri="{0D108BD9-81ED-4DB2-BD59-A6C34878D82A}">
                    <a16:rowId xmlns:a16="http://schemas.microsoft.com/office/drawing/2014/main" val="10006"/>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g33935f7128c_1_3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702" name="Google Shape;702;g33935f7128c_1_37"/>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703" name="Google Shape;703;g33935f7128c_1_37"/>
          <p:cNvPicPr preferRelativeResize="0"/>
          <p:nvPr/>
        </p:nvPicPr>
        <p:blipFill>
          <a:blip r:embed="rId3">
            <a:alphaModFix/>
          </a:blip>
          <a:stretch>
            <a:fillRect/>
          </a:stretch>
        </p:blipFill>
        <p:spPr>
          <a:xfrm>
            <a:off x="152400" y="85725"/>
            <a:ext cx="11884500" cy="668502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g33935f7128c_1_3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710" name="Google Shape;710;g33935f7128c_1_30"/>
          <p:cNvSpPr txBox="1">
            <a:spLocks noGrp="1"/>
          </p:cNvSpPr>
          <p:nvPr>
            <p:ph type="body" idx="1"/>
          </p:nvPr>
        </p:nvSpPr>
        <p:spPr>
          <a:xfrm>
            <a:off x="838200" y="627125"/>
            <a:ext cx="10515600" cy="5549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711" name="Google Shape;711;g33935f7128c_1_30"/>
          <p:cNvPicPr preferRelativeResize="0"/>
          <p:nvPr/>
        </p:nvPicPr>
        <p:blipFill>
          <a:blip r:embed="rId3">
            <a:alphaModFix/>
          </a:blip>
          <a:stretch>
            <a:fillRect/>
          </a:stretch>
        </p:blipFill>
        <p:spPr>
          <a:xfrm>
            <a:off x="0" y="261800"/>
            <a:ext cx="12192000" cy="63865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2"/>
        <p:cNvGrpSpPr/>
        <p:nvPr/>
      </p:nvGrpSpPr>
      <p:grpSpPr>
        <a:xfrm>
          <a:off x="0" y="0"/>
          <a:ext cx="0" cy="0"/>
          <a:chOff x="0" y="0"/>
          <a:chExt cx="0" cy="0"/>
        </a:xfrm>
      </p:grpSpPr>
      <p:sp>
        <p:nvSpPr>
          <p:cNvPr id="723" name="Google Shape;723;p28"/>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4" name="Google Shape;724;p28"/>
          <p:cNvSpPr txBox="1">
            <a:spLocks noGrp="1"/>
          </p:cNvSpPr>
          <p:nvPr>
            <p:ph type="title"/>
          </p:nvPr>
        </p:nvSpPr>
        <p:spPr>
          <a:xfrm>
            <a:off x="589560" y="856180"/>
            <a:ext cx="4560584" cy="112806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548135"/>
              </a:buClr>
              <a:buSzPct val="100000"/>
              <a:buFont typeface="Arial"/>
              <a:buNone/>
            </a:pPr>
            <a:r>
              <a:rPr lang="en-US" sz="4000" b="1">
                <a:solidFill>
                  <a:srgbClr val="548135"/>
                </a:solidFill>
                <a:latin typeface="Arial"/>
                <a:ea typeface="Arial"/>
                <a:cs typeface="Arial"/>
                <a:sym typeface="Arial"/>
              </a:rPr>
              <a:t>Visual Supports- Schedule</a:t>
            </a:r>
            <a:endParaRPr/>
          </a:p>
        </p:txBody>
      </p:sp>
      <p:grpSp>
        <p:nvGrpSpPr>
          <p:cNvPr id="725" name="Google Shape;725;p28"/>
          <p:cNvGrpSpPr/>
          <p:nvPr/>
        </p:nvGrpSpPr>
        <p:grpSpPr>
          <a:xfrm>
            <a:off x="0" y="1083484"/>
            <a:ext cx="355196" cy="673460"/>
            <a:chOff x="0" y="823811"/>
            <a:chExt cx="355196" cy="673460"/>
          </a:xfrm>
        </p:grpSpPr>
        <p:sp>
          <p:nvSpPr>
            <p:cNvPr id="726" name="Google Shape;726;p28"/>
            <p:cNvSpPr/>
            <p:nvPr/>
          </p:nvSpPr>
          <p:spPr>
            <a:xfrm>
              <a:off x="0" y="823811"/>
              <a:ext cx="87363" cy="67346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7" name="Google Shape;727;p28"/>
            <p:cNvSpPr/>
            <p:nvPr/>
          </p:nvSpPr>
          <p:spPr>
            <a:xfrm>
              <a:off x="159341" y="823811"/>
              <a:ext cx="195855" cy="67346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28" name="Google Shape;728;p28"/>
          <p:cNvSpPr/>
          <p:nvPr/>
        </p:nvSpPr>
        <p:spPr>
          <a:xfrm flipH="1">
            <a:off x="665085" y="2090569"/>
            <a:ext cx="4297680" cy="2743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9" name="Google Shape;729;p28"/>
          <p:cNvSpPr txBox="1">
            <a:spLocks noGrp="1"/>
          </p:cNvSpPr>
          <p:nvPr>
            <p:ph type="body" idx="1"/>
          </p:nvPr>
        </p:nvSpPr>
        <p:spPr>
          <a:xfrm>
            <a:off x="590719" y="2330505"/>
            <a:ext cx="4559425" cy="397958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None/>
            </a:pPr>
            <a:r>
              <a:rPr lang="en-US" sz="3200" b="1"/>
              <a:t>Add a ? in the schedule to support change and the unknown and pair with something positive at first</a:t>
            </a:r>
            <a:endParaRPr/>
          </a:p>
          <a:p>
            <a:pPr marL="0" lvl="0" indent="0" algn="l" rtl="0">
              <a:lnSpc>
                <a:spcPct val="90000"/>
              </a:lnSpc>
              <a:spcBef>
                <a:spcPts val="1000"/>
              </a:spcBef>
              <a:spcAft>
                <a:spcPts val="0"/>
              </a:spcAft>
              <a:buClr>
                <a:schemeClr val="dk1"/>
              </a:buClr>
              <a:buSzPts val="3200"/>
              <a:buNone/>
            </a:pPr>
            <a:r>
              <a:rPr lang="en-US" sz="3200" b="1"/>
              <a:t>Offering choice is empowering</a:t>
            </a:r>
            <a:endParaRPr/>
          </a:p>
        </p:txBody>
      </p:sp>
      <p:sp>
        <p:nvSpPr>
          <p:cNvPr id="730" name="Google Shape;730;p28"/>
          <p:cNvSpPr/>
          <p:nvPr/>
        </p:nvSpPr>
        <p:spPr>
          <a:xfrm flipH="1">
            <a:off x="10697670" y="0"/>
            <a:ext cx="149433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1" name="Google Shape;731;p28"/>
          <p:cNvSpPr/>
          <p:nvPr/>
        </p:nvSpPr>
        <p:spPr>
          <a:xfrm>
            <a:off x="5685810" y="513853"/>
            <a:ext cx="6009366" cy="5834577"/>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32" name="Google Shape;732;p28" descr="A close-up of a picture&#10;&#10;Description automatically generated"/>
          <p:cNvPicPr preferRelativeResize="0"/>
          <p:nvPr/>
        </p:nvPicPr>
        <p:blipFill rotWithShape="1">
          <a:blip r:embed="rId3">
            <a:alphaModFix/>
          </a:blip>
          <a:srcRect r="-2" b="3059"/>
          <a:stretch/>
        </p:blipFill>
        <p:spPr>
          <a:xfrm>
            <a:off x="5977788" y="799352"/>
            <a:ext cx="5425410" cy="525929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g33935f7128c_1_1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 </a:t>
            </a:r>
            <a:r>
              <a:rPr lang="en-US" b="1">
                <a:solidFill>
                  <a:srgbClr val="CC4125"/>
                </a:solidFill>
              </a:rPr>
              <a:t>Include Signs, Books, in Multiple Languages</a:t>
            </a:r>
          </a:p>
        </p:txBody>
      </p:sp>
      <p:sp>
        <p:nvSpPr>
          <p:cNvPr id="739" name="Google Shape;739;g33935f7128c_1_15"/>
          <p:cNvSpPr txBox="1">
            <a:spLocks noGrp="1"/>
          </p:cNvSpPr>
          <p:nvPr>
            <p:ph type="body" idx="1"/>
          </p:nvPr>
        </p:nvSpPr>
        <p:spPr>
          <a:xfrm>
            <a:off x="838200" y="1690825"/>
            <a:ext cx="10515600" cy="4485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lang="en-US"/>
          </a:p>
        </p:txBody>
      </p:sp>
      <p:pic>
        <p:nvPicPr>
          <p:cNvPr id="740" name="Google Shape;740;g33935f7128c_1_15"/>
          <p:cNvPicPr preferRelativeResize="0"/>
          <p:nvPr/>
        </p:nvPicPr>
        <p:blipFill>
          <a:blip r:embed="rId3">
            <a:alphaModFix/>
          </a:blip>
          <a:stretch>
            <a:fillRect/>
          </a:stretch>
        </p:blipFill>
        <p:spPr>
          <a:xfrm>
            <a:off x="504250" y="1485038"/>
            <a:ext cx="5032375" cy="5032375"/>
          </a:xfrm>
          <a:prstGeom prst="rect">
            <a:avLst/>
          </a:prstGeom>
          <a:noFill/>
          <a:ln>
            <a:noFill/>
          </a:ln>
        </p:spPr>
      </p:pic>
      <p:pic>
        <p:nvPicPr>
          <p:cNvPr id="741" name="Google Shape;741;g33935f7128c_1_15"/>
          <p:cNvPicPr preferRelativeResize="0"/>
          <p:nvPr/>
        </p:nvPicPr>
        <p:blipFill>
          <a:blip r:embed="rId4">
            <a:alphaModFix/>
          </a:blip>
          <a:stretch>
            <a:fillRect/>
          </a:stretch>
        </p:blipFill>
        <p:spPr>
          <a:xfrm>
            <a:off x="6069025" y="1562850"/>
            <a:ext cx="5118225" cy="51182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48135"/>
              </a:buClr>
              <a:buSzPts val="4400"/>
              <a:buFont typeface="Arial"/>
              <a:buNone/>
            </a:pPr>
            <a:r>
              <a:rPr lang="en-US" b="1">
                <a:solidFill>
                  <a:srgbClr val="548135"/>
                </a:solidFill>
                <a:latin typeface="Arial"/>
                <a:ea typeface="Arial"/>
                <a:cs typeface="Arial"/>
                <a:sym typeface="Arial"/>
              </a:rPr>
              <a:t>Visual Timer to support </a:t>
            </a:r>
            <a:br>
              <a:rPr lang="en-US" b="1">
                <a:solidFill>
                  <a:srgbClr val="548135"/>
                </a:solidFill>
                <a:latin typeface="Arial"/>
                <a:ea typeface="Arial"/>
                <a:cs typeface="Arial"/>
                <a:sym typeface="Arial"/>
              </a:rPr>
            </a:br>
            <a:r>
              <a:rPr lang="en-US" b="1">
                <a:solidFill>
                  <a:srgbClr val="548135"/>
                </a:solidFill>
                <a:latin typeface="Arial"/>
                <a:ea typeface="Arial"/>
                <a:cs typeface="Arial"/>
                <a:sym typeface="Arial"/>
              </a:rPr>
              <a:t>transitions </a:t>
            </a:r>
            <a:endParaRPr/>
          </a:p>
        </p:txBody>
      </p:sp>
      <p:sp>
        <p:nvSpPr>
          <p:cNvPr id="747" name="Google Shape;747;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748" name="Google Shape;748;p29"/>
          <p:cNvPicPr preferRelativeResize="0"/>
          <p:nvPr/>
        </p:nvPicPr>
        <p:blipFill rotWithShape="1">
          <a:blip r:embed="rId3">
            <a:alphaModFix/>
          </a:blip>
          <a:srcRect/>
          <a:stretch/>
        </p:blipFill>
        <p:spPr>
          <a:xfrm>
            <a:off x="5168265" y="2166081"/>
            <a:ext cx="2684526" cy="2684526"/>
          </a:xfrm>
          <a:prstGeom prst="rect">
            <a:avLst/>
          </a:prstGeom>
          <a:noFill/>
          <a:ln>
            <a:noFill/>
          </a:ln>
        </p:spPr>
      </p:pic>
      <p:pic>
        <p:nvPicPr>
          <p:cNvPr id="749" name="Google Shape;749;p29"/>
          <p:cNvPicPr preferRelativeResize="0"/>
          <p:nvPr/>
        </p:nvPicPr>
        <p:blipFill rotWithShape="1">
          <a:blip r:embed="rId4">
            <a:alphaModFix/>
          </a:blip>
          <a:srcRect/>
          <a:stretch/>
        </p:blipFill>
        <p:spPr>
          <a:xfrm>
            <a:off x="434912" y="1690688"/>
            <a:ext cx="2536888" cy="2536888"/>
          </a:xfrm>
          <a:prstGeom prst="rect">
            <a:avLst/>
          </a:prstGeom>
          <a:noFill/>
          <a:ln>
            <a:noFill/>
          </a:ln>
        </p:spPr>
      </p:pic>
      <p:pic>
        <p:nvPicPr>
          <p:cNvPr id="750" name="Google Shape;750;p29"/>
          <p:cNvPicPr preferRelativeResize="0"/>
          <p:nvPr/>
        </p:nvPicPr>
        <p:blipFill rotWithShape="1">
          <a:blip r:embed="rId5">
            <a:alphaModFix/>
          </a:blip>
          <a:srcRect/>
          <a:stretch/>
        </p:blipFill>
        <p:spPr>
          <a:xfrm>
            <a:off x="8516874" y="475552"/>
            <a:ext cx="2684526" cy="2684526"/>
          </a:xfrm>
          <a:prstGeom prst="rect">
            <a:avLst/>
          </a:prstGeom>
          <a:noFill/>
          <a:ln>
            <a:noFill/>
          </a:ln>
        </p:spPr>
      </p:pic>
      <p:pic>
        <p:nvPicPr>
          <p:cNvPr id="751" name="Google Shape;751;p29"/>
          <p:cNvPicPr preferRelativeResize="0"/>
          <p:nvPr/>
        </p:nvPicPr>
        <p:blipFill rotWithShape="1">
          <a:blip r:embed="rId6">
            <a:alphaModFix/>
          </a:blip>
          <a:srcRect/>
          <a:stretch/>
        </p:blipFill>
        <p:spPr>
          <a:xfrm>
            <a:off x="2414016" y="4227576"/>
            <a:ext cx="2327148" cy="2327148"/>
          </a:xfrm>
          <a:prstGeom prst="rect">
            <a:avLst/>
          </a:prstGeom>
          <a:noFill/>
          <a:ln>
            <a:noFill/>
          </a:ln>
        </p:spPr>
      </p:pic>
      <p:pic>
        <p:nvPicPr>
          <p:cNvPr id="752" name="Google Shape;752;p29"/>
          <p:cNvPicPr preferRelativeResize="0"/>
          <p:nvPr/>
        </p:nvPicPr>
        <p:blipFill rotWithShape="1">
          <a:blip r:embed="rId7">
            <a:alphaModFix/>
          </a:blip>
          <a:srcRect/>
          <a:stretch/>
        </p:blipFill>
        <p:spPr>
          <a:xfrm>
            <a:off x="8516874" y="3429000"/>
            <a:ext cx="3332226" cy="2971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
        <p:cNvGrpSpPr/>
        <p:nvPr/>
      </p:nvGrpSpPr>
      <p:grpSpPr>
        <a:xfrm>
          <a:off x="0" y="0"/>
          <a:ext cx="0" cy="0"/>
          <a:chOff x="0" y="0"/>
          <a:chExt cx="0" cy="0"/>
        </a:xfrm>
      </p:grpSpPr>
      <p:sp>
        <p:nvSpPr>
          <p:cNvPr id="132" name="Google Shape;132;p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p2"/>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2"/>
          <p:cNvSpPr/>
          <p:nvPr/>
        </p:nvSpPr>
        <p:spPr>
          <a:xfrm rot="5400000" flipH="1">
            <a:off x="-1410085" y="1420219"/>
            <a:ext cx="6857999" cy="4037839"/>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5" name="Google Shape;135;p2"/>
          <p:cNvSpPr/>
          <p:nvPr/>
        </p:nvSpPr>
        <p:spPr>
          <a:xfrm rot="5400000" flipH="1">
            <a:off x="767923" y="3588085"/>
            <a:ext cx="2501979" cy="4037841"/>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 name="Google Shape;136;p2"/>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7" name="Google Shape;137;p2"/>
          <p:cNvSpPr/>
          <p:nvPr/>
        </p:nvSpPr>
        <p:spPr>
          <a:xfrm rot="5400000" flipH="1">
            <a:off x="-1410093" y="1399943"/>
            <a:ext cx="6858003"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 name="Google Shape;138;p2"/>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br>
              <a:rPr lang="en-US" sz="4000" b="1">
                <a:solidFill>
                  <a:srgbClr val="FFFFFF"/>
                </a:solidFill>
              </a:rPr>
            </a:br>
            <a:r>
              <a:rPr lang="en-US" sz="4000" b="1">
                <a:solidFill>
                  <a:srgbClr val="FFFFFF"/>
                </a:solidFill>
              </a:rPr>
              <a:t>Presentation</a:t>
            </a:r>
            <a:br>
              <a:rPr lang="en-US" sz="4000" b="1">
                <a:solidFill>
                  <a:srgbClr val="FFFFFF"/>
                </a:solidFill>
              </a:rPr>
            </a:br>
            <a:r>
              <a:rPr lang="en-US" sz="4000" b="1">
                <a:solidFill>
                  <a:srgbClr val="FFFFFF"/>
                </a:solidFill>
              </a:rPr>
              <a:t>OUTLINE</a:t>
            </a:r>
            <a:endParaRPr/>
          </a:p>
        </p:txBody>
      </p:sp>
      <p:sp>
        <p:nvSpPr>
          <p:cNvPr id="139" name="Google Shape;139;p2"/>
          <p:cNvSpPr txBox="1">
            <a:spLocks noGrp="1"/>
          </p:cNvSpPr>
          <p:nvPr>
            <p:ph type="body" idx="1"/>
          </p:nvPr>
        </p:nvSpPr>
        <p:spPr>
          <a:xfrm>
            <a:off x="4134800" y="511400"/>
            <a:ext cx="6124200" cy="6336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None/>
            </a:pPr>
            <a:r>
              <a:rPr lang="en-US" sz="2400" b="1">
                <a:latin typeface="Palatino"/>
                <a:ea typeface="Palatino"/>
                <a:cs typeface="Palatino"/>
                <a:sym typeface="Palatino"/>
              </a:rPr>
              <a:t>a) describe the neurodivergent child</a:t>
            </a:r>
            <a:endParaRPr sz="2400" b="1">
              <a:latin typeface="Palatino"/>
              <a:ea typeface="Palatino"/>
              <a:cs typeface="Palatino"/>
              <a:sym typeface="Palatino"/>
            </a:endParaRPr>
          </a:p>
          <a:p>
            <a:pPr marL="0" lvl="0" indent="0" algn="l" rtl="0">
              <a:lnSpc>
                <a:spcPct val="90000"/>
              </a:lnSpc>
              <a:spcBef>
                <a:spcPts val="1000"/>
              </a:spcBef>
              <a:spcAft>
                <a:spcPts val="0"/>
              </a:spcAft>
              <a:buClr>
                <a:schemeClr val="dk1"/>
              </a:buClr>
              <a:buSzPts val="2400"/>
              <a:buNone/>
            </a:pPr>
            <a:r>
              <a:rPr lang="en-US" sz="2400" b="1">
                <a:latin typeface="Palatino"/>
                <a:ea typeface="Palatino"/>
                <a:cs typeface="Palatino"/>
                <a:sym typeface="Palatino"/>
              </a:rPr>
              <a:t>b) identify frequent strengths of young neurodivergent child to affirm, enhance, and build upon</a:t>
            </a:r>
            <a:endParaRPr/>
          </a:p>
          <a:p>
            <a:pPr marL="0" lvl="0" indent="0" algn="l" rtl="0">
              <a:lnSpc>
                <a:spcPct val="90000"/>
              </a:lnSpc>
              <a:spcBef>
                <a:spcPts val="1000"/>
              </a:spcBef>
              <a:spcAft>
                <a:spcPts val="0"/>
              </a:spcAft>
              <a:buClr>
                <a:schemeClr val="dk1"/>
              </a:buClr>
              <a:buSzPts val="2400"/>
              <a:buNone/>
            </a:pPr>
            <a:r>
              <a:rPr lang="en-US" sz="2400" b="1">
                <a:latin typeface="Palatino"/>
                <a:ea typeface="Palatino"/>
                <a:cs typeface="Palatino"/>
                <a:sym typeface="Palatino"/>
              </a:rPr>
              <a:t>c) describe challenges associated with characteristics</a:t>
            </a:r>
            <a:endParaRPr sz="2400" b="1">
              <a:latin typeface="Palatino"/>
              <a:ea typeface="Palatino"/>
              <a:cs typeface="Palatino"/>
              <a:sym typeface="Palatino"/>
            </a:endParaRPr>
          </a:p>
          <a:p>
            <a:pPr marL="0" lvl="0" indent="0" algn="l" rtl="0">
              <a:spcBef>
                <a:spcPts val="1000"/>
              </a:spcBef>
              <a:spcAft>
                <a:spcPts val="0"/>
              </a:spcAft>
              <a:buClr>
                <a:schemeClr val="dk1"/>
              </a:buClr>
              <a:buSzPts val="2400"/>
              <a:buNone/>
            </a:pPr>
            <a:r>
              <a:rPr lang="en-US" sz="2400" b="1">
                <a:latin typeface="Palatino"/>
                <a:ea typeface="Palatino"/>
                <a:cs typeface="Palatino"/>
                <a:sym typeface="Palatino"/>
              </a:rPr>
              <a:t>d) describe ways that early childhood educators can arrange environments and create opportunities to facilitate the inclusion of young children</a:t>
            </a:r>
            <a:endParaRPr sz="2400" b="1">
              <a:latin typeface="Palatino"/>
              <a:ea typeface="Palatino"/>
              <a:cs typeface="Palatino"/>
              <a:sym typeface="Palatino"/>
            </a:endParaRPr>
          </a:p>
          <a:p>
            <a:pPr marL="0" lvl="0" indent="0" algn="l" rtl="0">
              <a:spcBef>
                <a:spcPts val="1000"/>
              </a:spcBef>
              <a:spcAft>
                <a:spcPts val="0"/>
              </a:spcAft>
              <a:buClr>
                <a:schemeClr val="dk1"/>
              </a:buClr>
              <a:buSzPts val="2400"/>
              <a:buNone/>
            </a:pPr>
            <a:r>
              <a:rPr lang="en-US" sz="2400" b="1">
                <a:latin typeface="Palatino"/>
                <a:ea typeface="Palatino"/>
                <a:cs typeface="Palatino"/>
                <a:sym typeface="Palatino"/>
              </a:rPr>
              <a:t>e) review resources that can be used by early childhood educators</a:t>
            </a:r>
            <a:endParaRPr sz="2400" b="1">
              <a:latin typeface="Palatino"/>
              <a:ea typeface="Palatino"/>
              <a:cs typeface="Palatino"/>
              <a:sym typeface="Palatino"/>
            </a:endParaRPr>
          </a:p>
          <a:p>
            <a:pPr marL="0" lvl="0" indent="0" algn="l" rtl="0">
              <a:spcBef>
                <a:spcPts val="1000"/>
              </a:spcBef>
              <a:spcAft>
                <a:spcPts val="0"/>
              </a:spcAft>
              <a:buClr>
                <a:schemeClr val="dk1"/>
              </a:buClr>
              <a:buSzPts val="2400"/>
              <a:buNone/>
            </a:pPr>
            <a:r>
              <a:rPr lang="en-US" sz="2400" b="1">
                <a:latin typeface="Palatino"/>
                <a:ea typeface="Palatino"/>
                <a:cs typeface="Palatino"/>
                <a:sym typeface="Palatino"/>
              </a:rPr>
              <a:t>LUNCH</a:t>
            </a:r>
            <a:endParaRPr sz="2400" b="1">
              <a:latin typeface="Palatino"/>
              <a:ea typeface="Palatino"/>
              <a:cs typeface="Palatino"/>
              <a:sym typeface="Palatino"/>
            </a:endParaRPr>
          </a:p>
          <a:p>
            <a:pPr marL="0" lvl="0" indent="0" algn="l" rtl="0">
              <a:spcBef>
                <a:spcPts val="1000"/>
              </a:spcBef>
              <a:spcAft>
                <a:spcPts val="0"/>
              </a:spcAft>
              <a:buClr>
                <a:schemeClr val="dk1"/>
              </a:buClr>
              <a:buSzPts val="2400"/>
              <a:buNone/>
            </a:pPr>
            <a:r>
              <a:rPr lang="en-US" sz="2400" b="1">
                <a:latin typeface="Palatino"/>
                <a:ea typeface="Palatino"/>
                <a:cs typeface="Palatino"/>
                <a:sym typeface="Palatino"/>
              </a:rPr>
              <a:t>f) Define Universal Design for Learning</a:t>
            </a:r>
            <a:endParaRPr sz="2400" b="1">
              <a:latin typeface="Palatino"/>
              <a:ea typeface="Palatino"/>
              <a:cs typeface="Palatino"/>
              <a:sym typeface="Palatino"/>
            </a:endParaRPr>
          </a:p>
          <a:p>
            <a:pPr marL="0" lvl="0" indent="0" algn="l" rtl="0">
              <a:lnSpc>
                <a:spcPct val="90000"/>
              </a:lnSpc>
              <a:spcBef>
                <a:spcPts val="1000"/>
              </a:spcBef>
              <a:spcAft>
                <a:spcPts val="0"/>
              </a:spcAft>
              <a:buClr>
                <a:schemeClr val="dk1"/>
              </a:buClr>
              <a:buSzPts val="2400"/>
              <a:buNone/>
            </a:pPr>
            <a:r>
              <a:rPr lang="en-US" sz="2400" b="1">
                <a:latin typeface="Palatino"/>
                <a:ea typeface="Palatino"/>
                <a:cs typeface="Palatino"/>
                <a:sym typeface="Palatino"/>
              </a:rPr>
              <a:t>g) describe evidence-based practices and strategies that support successful inclusion of young neurodivergent children </a:t>
            </a:r>
            <a:endParaRPr/>
          </a:p>
          <a:p>
            <a:pPr marL="0" lvl="0" indent="0" algn="l" rtl="0">
              <a:lnSpc>
                <a:spcPct val="90000"/>
              </a:lnSpc>
              <a:spcBef>
                <a:spcPts val="1000"/>
              </a:spcBef>
              <a:spcAft>
                <a:spcPts val="0"/>
              </a:spcAft>
              <a:buClr>
                <a:schemeClr val="dk1"/>
              </a:buClr>
              <a:buSzPts val="2400"/>
              <a:buNone/>
            </a:pPr>
            <a:endParaRPr sz="2400" b="1">
              <a:solidFill>
                <a:srgbClr val="2F5496"/>
              </a:solidFill>
            </a:endParaRPr>
          </a:p>
        </p:txBody>
      </p:sp>
      <p:pic>
        <p:nvPicPr>
          <p:cNvPr id="140" name="Google Shape;140;p2" descr="Onboarding"/>
          <p:cNvPicPr preferRelativeResize="0"/>
          <p:nvPr/>
        </p:nvPicPr>
        <p:blipFill rotWithShape="1">
          <a:blip r:embed="rId3">
            <a:alphaModFix/>
          </a:blip>
          <a:srcRect/>
          <a:stretch/>
        </p:blipFill>
        <p:spPr>
          <a:xfrm>
            <a:off x="10157154" y="2158228"/>
            <a:ext cx="1801949" cy="180194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6"/>
        <p:cNvGrpSpPr/>
        <p:nvPr/>
      </p:nvGrpSpPr>
      <p:grpSpPr>
        <a:xfrm>
          <a:off x="0" y="0"/>
          <a:ext cx="0" cy="0"/>
          <a:chOff x="0" y="0"/>
          <a:chExt cx="0" cy="0"/>
        </a:xfrm>
      </p:grpSpPr>
      <p:sp>
        <p:nvSpPr>
          <p:cNvPr id="757" name="Google Shape;757;p3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8" name="Google Shape;758;p31"/>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9" name="Google Shape;759;p31"/>
          <p:cNvSpPr/>
          <p:nvPr/>
        </p:nvSpPr>
        <p:spPr>
          <a:xfrm rot="5400000" flipH="1">
            <a:off x="-1410085" y="1420219"/>
            <a:ext cx="6857999" cy="4037839"/>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0" name="Google Shape;760;p31"/>
          <p:cNvSpPr/>
          <p:nvPr/>
        </p:nvSpPr>
        <p:spPr>
          <a:xfrm rot="5400000" flipH="1">
            <a:off x="767923" y="3588085"/>
            <a:ext cx="2501979" cy="4037841"/>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1" name="Google Shape;761;p31"/>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2" name="Google Shape;762;p31"/>
          <p:cNvSpPr/>
          <p:nvPr/>
        </p:nvSpPr>
        <p:spPr>
          <a:xfrm rot="5400000" flipH="1">
            <a:off x="-1410093" y="1399943"/>
            <a:ext cx="6858003"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3" name="Google Shape;763;p31"/>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3100"/>
              <a:buFont typeface="Arial"/>
              <a:buNone/>
            </a:pPr>
            <a:r>
              <a:rPr lang="en-US" sz="3100" b="1">
                <a:solidFill>
                  <a:srgbClr val="FFFFFF"/>
                </a:solidFill>
                <a:latin typeface="Arial"/>
                <a:ea typeface="Arial"/>
                <a:cs typeface="Arial"/>
                <a:sym typeface="Arial"/>
              </a:rPr>
              <a:t>Understanding big picture – steps towards goals</a:t>
            </a:r>
            <a:endParaRPr/>
          </a:p>
        </p:txBody>
      </p:sp>
      <p:sp>
        <p:nvSpPr>
          <p:cNvPr id="764" name="Google Shape;764;p31"/>
          <p:cNvSpPr txBox="1">
            <a:spLocks noGrp="1"/>
          </p:cNvSpPr>
          <p:nvPr>
            <p:ph type="body" idx="1"/>
          </p:nvPr>
        </p:nvSpPr>
        <p:spPr>
          <a:xfrm>
            <a:off x="4581727" y="649480"/>
            <a:ext cx="3025303" cy="554604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None/>
            </a:pPr>
            <a:r>
              <a:rPr lang="en-US" b="1"/>
              <a:t>Using a task analysis to identify steps</a:t>
            </a:r>
            <a:endParaRPr/>
          </a:p>
          <a:p>
            <a:pPr marL="0" lvl="0" indent="0" algn="l" rtl="0">
              <a:lnSpc>
                <a:spcPct val="90000"/>
              </a:lnSpc>
              <a:spcBef>
                <a:spcPts val="1000"/>
              </a:spcBef>
              <a:spcAft>
                <a:spcPts val="0"/>
              </a:spcAft>
              <a:buClr>
                <a:schemeClr val="dk1"/>
              </a:buClr>
              <a:buSzPts val="2800"/>
              <a:buNone/>
            </a:pPr>
            <a:endParaRPr b="1"/>
          </a:p>
          <a:p>
            <a:pPr marL="0" lvl="0" indent="0" algn="l" rtl="0">
              <a:lnSpc>
                <a:spcPct val="90000"/>
              </a:lnSpc>
              <a:spcBef>
                <a:spcPts val="1000"/>
              </a:spcBef>
              <a:spcAft>
                <a:spcPts val="0"/>
              </a:spcAft>
              <a:buClr>
                <a:schemeClr val="dk1"/>
              </a:buClr>
              <a:buSzPts val="2800"/>
              <a:buNone/>
            </a:pPr>
            <a:r>
              <a:rPr lang="en-US" b="1"/>
              <a:t>Clearly stating the parts of a sequence of events – perhaps of a routine used in the centre or at home</a:t>
            </a:r>
            <a:endParaRPr/>
          </a:p>
        </p:txBody>
      </p:sp>
      <p:pic>
        <p:nvPicPr>
          <p:cNvPr id="765" name="Google Shape;765;p31"/>
          <p:cNvPicPr preferRelativeResize="0"/>
          <p:nvPr/>
        </p:nvPicPr>
        <p:blipFill rotWithShape="1">
          <a:blip r:embed="rId3">
            <a:alphaModFix/>
          </a:blip>
          <a:srcRect/>
          <a:stretch/>
        </p:blipFill>
        <p:spPr>
          <a:xfrm>
            <a:off x="8109502" y="718168"/>
            <a:ext cx="3615776" cy="543354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6">
          <a:extLst>
            <a:ext uri="{FF2B5EF4-FFF2-40B4-BE49-F238E27FC236}">
              <a16:creationId xmlns:a16="http://schemas.microsoft.com/office/drawing/2014/main" id="{EB0CBFB7-E8AC-189A-B164-77B90FF63F2B}"/>
            </a:ext>
          </a:extLst>
        </p:cNvPr>
        <p:cNvGrpSpPr/>
        <p:nvPr/>
      </p:nvGrpSpPr>
      <p:grpSpPr>
        <a:xfrm>
          <a:off x="0" y="0"/>
          <a:ext cx="0" cy="0"/>
          <a:chOff x="0" y="0"/>
          <a:chExt cx="0" cy="0"/>
        </a:xfrm>
      </p:grpSpPr>
      <p:sp>
        <p:nvSpPr>
          <p:cNvPr id="757" name="Google Shape;757;p31">
            <a:extLst>
              <a:ext uri="{FF2B5EF4-FFF2-40B4-BE49-F238E27FC236}">
                <a16:creationId xmlns:a16="http://schemas.microsoft.com/office/drawing/2014/main" id="{993EC181-E1BE-1D1E-8C7C-3C2414B0A453}"/>
              </a:ext>
            </a:extLst>
          </p:cNvPr>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8" name="Google Shape;758;p31">
            <a:extLst>
              <a:ext uri="{FF2B5EF4-FFF2-40B4-BE49-F238E27FC236}">
                <a16:creationId xmlns:a16="http://schemas.microsoft.com/office/drawing/2014/main" id="{8D94283F-BD77-4AEE-158D-A39DDCFCF34F}"/>
              </a:ext>
            </a:extLst>
          </p:cNvPr>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9" name="Google Shape;759;p31">
            <a:extLst>
              <a:ext uri="{FF2B5EF4-FFF2-40B4-BE49-F238E27FC236}">
                <a16:creationId xmlns:a16="http://schemas.microsoft.com/office/drawing/2014/main" id="{46C458A4-6BE3-9AFD-BCDA-4BF3F5F512D6}"/>
              </a:ext>
            </a:extLst>
          </p:cNvPr>
          <p:cNvSpPr/>
          <p:nvPr/>
        </p:nvSpPr>
        <p:spPr>
          <a:xfrm rot="5400000" flipH="1">
            <a:off x="-1410085" y="1420219"/>
            <a:ext cx="6857999" cy="4037839"/>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0" name="Google Shape;760;p31">
            <a:extLst>
              <a:ext uri="{FF2B5EF4-FFF2-40B4-BE49-F238E27FC236}">
                <a16:creationId xmlns:a16="http://schemas.microsoft.com/office/drawing/2014/main" id="{FEBCE766-57AF-AADA-F921-EF8FA07E7AD4}"/>
              </a:ext>
            </a:extLst>
          </p:cNvPr>
          <p:cNvSpPr/>
          <p:nvPr/>
        </p:nvSpPr>
        <p:spPr>
          <a:xfrm rot="5400000" flipH="1">
            <a:off x="767923" y="3588085"/>
            <a:ext cx="2501979" cy="4037841"/>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1" name="Google Shape;761;p31">
            <a:extLst>
              <a:ext uri="{FF2B5EF4-FFF2-40B4-BE49-F238E27FC236}">
                <a16:creationId xmlns:a16="http://schemas.microsoft.com/office/drawing/2014/main" id="{B19D7FE2-4F2E-0198-A2BF-B7B44345021C}"/>
              </a:ext>
            </a:extLst>
          </p:cNvPr>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2" name="Google Shape;762;p31">
            <a:extLst>
              <a:ext uri="{FF2B5EF4-FFF2-40B4-BE49-F238E27FC236}">
                <a16:creationId xmlns:a16="http://schemas.microsoft.com/office/drawing/2014/main" id="{CE62C760-A8E4-432D-E190-33DD3C6B8DA5}"/>
              </a:ext>
            </a:extLst>
          </p:cNvPr>
          <p:cNvSpPr/>
          <p:nvPr/>
        </p:nvSpPr>
        <p:spPr>
          <a:xfrm rot="5400000" flipH="1">
            <a:off x="-1410093" y="1399943"/>
            <a:ext cx="6858003"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3" name="Google Shape;763;p31">
            <a:extLst>
              <a:ext uri="{FF2B5EF4-FFF2-40B4-BE49-F238E27FC236}">
                <a16:creationId xmlns:a16="http://schemas.microsoft.com/office/drawing/2014/main" id="{6F8392A9-E5F5-8749-395A-D7C684B85829}"/>
              </a:ext>
            </a:extLst>
          </p:cNvPr>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3100"/>
              <a:buFont typeface="Arial"/>
              <a:buNone/>
            </a:pPr>
            <a:r>
              <a:rPr lang="en-US" sz="3100" b="1" dirty="0">
                <a:solidFill>
                  <a:srgbClr val="FFFFFF"/>
                </a:solidFill>
                <a:latin typeface="Arial"/>
                <a:ea typeface="Arial"/>
                <a:cs typeface="Arial"/>
                <a:sym typeface="Arial"/>
              </a:rPr>
              <a:t>Using Technology to implement UDL</a:t>
            </a:r>
            <a:endParaRPr dirty="0"/>
          </a:p>
        </p:txBody>
      </p:sp>
      <p:sp>
        <p:nvSpPr>
          <p:cNvPr id="764" name="Google Shape;764;p31">
            <a:extLst>
              <a:ext uri="{FF2B5EF4-FFF2-40B4-BE49-F238E27FC236}">
                <a16:creationId xmlns:a16="http://schemas.microsoft.com/office/drawing/2014/main" id="{DD077967-73A1-B867-6A7C-E8F773C495E8}"/>
              </a:ext>
            </a:extLst>
          </p:cNvPr>
          <p:cNvSpPr txBox="1">
            <a:spLocks noGrp="1"/>
          </p:cNvSpPr>
          <p:nvPr>
            <p:ph type="body" idx="1"/>
          </p:nvPr>
        </p:nvSpPr>
        <p:spPr>
          <a:xfrm>
            <a:off x="4581727" y="649480"/>
            <a:ext cx="3025303" cy="554604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None/>
            </a:pPr>
            <a:r>
              <a:rPr lang="en-US" dirty="0"/>
              <a:t>Gen-AI: Example</a:t>
            </a:r>
            <a:endParaRPr dirty="0"/>
          </a:p>
        </p:txBody>
      </p:sp>
    </p:spTree>
    <p:extLst>
      <p:ext uri="{BB962C8B-B14F-4D97-AF65-F5344CB8AC3E}">
        <p14:creationId xmlns:p14="http://schemas.microsoft.com/office/powerpoint/2010/main" val="38255026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9"/>
        <p:cNvGrpSpPr/>
        <p:nvPr/>
      </p:nvGrpSpPr>
      <p:grpSpPr>
        <a:xfrm>
          <a:off x="0" y="0"/>
          <a:ext cx="0" cy="0"/>
          <a:chOff x="0" y="0"/>
          <a:chExt cx="0" cy="0"/>
        </a:xfrm>
      </p:grpSpPr>
      <p:sp>
        <p:nvSpPr>
          <p:cNvPr id="770" name="Google Shape;770;p3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1" name="Google Shape;771;p33"/>
          <p:cNvSpPr txBox="1">
            <a:spLocks noGrp="1"/>
          </p:cNvSpPr>
          <p:nvPr>
            <p:ph type="title"/>
          </p:nvPr>
        </p:nvSpPr>
        <p:spPr>
          <a:xfrm>
            <a:off x="635000" y="640825"/>
            <a:ext cx="3581400" cy="558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Calibri"/>
              <a:buNone/>
            </a:pPr>
            <a:br>
              <a:rPr lang="en-US" sz="5400" b="1" dirty="0">
                <a:solidFill>
                  <a:schemeClr val="dk1"/>
                </a:solidFill>
                <a:latin typeface="Calibri"/>
                <a:ea typeface="Calibri"/>
                <a:cs typeface="Calibri"/>
                <a:sym typeface="Calibri"/>
              </a:rPr>
            </a:br>
            <a:r>
              <a:rPr lang="en-US" sz="5400" b="1" dirty="0"/>
              <a:t>Incorporate</a:t>
            </a:r>
            <a:r>
              <a:rPr lang="en-US" sz="5400" b="1" dirty="0">
                <a:solidFill>
                  <a:schemeClr val="dk1"/>
                </a:solidFill>
                <a:latin typeface="Calibri"/>
                <a:ea typeface="Calibri"/>
                <a:cs typeface="Calibri"/>
                <a:sym typeface="Calibri"/>
              </a:rPr>
              <a:t> Interests</a:t>
            </a:r>
            <a:br>
              <a:rPr lang="en-US" sz="5400" b="1" dirty="0">
                <a:solidFill>
                  <a:schemeClr val="dk1"/>
                </a:solidFill>
                <a:latin typeface="Calibri"/>
                <a:ea typeface="Calibri"/>
                <a:cs typeface="Calibri"/>
                <a:sym typeface="Calibri"/>
              </a:rPr>
            </a:br>
            <a:r>
              <a:rPr lang="en-US" sz="5400" b="1" dirty="0">
                <a:solidFill>
                  <a:schemeClr val="dk1"/>
                </a:solidFill>
                <a:latin typeface="Calibri"/>
                <a:ea typeface="Calibri"/>
                <a:cs typeface="Calibri"/>
                <a:sym typeface="Calibri"/>
              </a:rPr>
              <a:t>Think Pair Share</a:t>
            </a:r>
            <a:endParaRPr dirty="0"/>
          </a:p>
        </p:txBody>
      </p:sp>
      <p:sp>
        <p:nvSpPr>
          <p:cNvPr id="772" name="Google Shape;772;p33"/>
          <p:cNvSpPr/>
          <p:nvPr/>
        </p:nvSpPr>
        <p:spPr>
          <a:xfrm rot="5400000">
            <a:off x="1627450" y="3462719"/>
            <a:ext cx="5410200" cy="18288"/>
          </a:xfrm>
          <a:custGeom>
            <a:avLst/>
            <a:gdLst/>
            <a:ahLst/>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3" name="Google Shape;773;p33"/>
          <p:cNvSpPr/>
          <p:nvPr/>
        </p:nvSpPr>
        <p:spPr>
          <a:xfrm>
            <a:off x="5012636" y="1519833"/>
            <a:ext cx="3018201" cy="3842974"/>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None/>
            </a:pPr>
            <a:r>
              <a:rPr lang="en-US" sz="1760">
                <a:solidFill>
                  <a:schemeClr val="dk1"/>
                </a:solidFill>
                <a:latin typeface="Calibri"/>
                <a:ea typeface="Calibri"/>
                <a:cs typeface="Calibri"/>
                <a:sym typeface="Calibri"/>
              </a:rPr>
              <a:t>First (engagement) then special interest</a:t>
            </a:r>
            <a:endParaRPr sz="2000">
              <a:solidFill>
                <a:schemeClr val="dk1"/>
              </a:solidFill>
              <a:latin typeface="Calibri"/>
              <a:ea typeface="Calibri"/>
              <a:cs typeface="Calibri"/>
              <a:sym typeface="Calibri"/>
            </a:endParaRPr>
          </a:p>
        </p:txBody>
      </p:sp>
      <p:sp>
        <p:nvSpPr>
          <p:cNvPr id="774" name="Google Shape;774;p33"/>
          <p:cNvSpPr/>
          <p:nvPr/>
        </p:nvSpPr>
        <p:spPr>
          <a:xfrm>
            <a:off x="8827100" y="1292775"/>
            <a:ext cx="3209700" cy="5167800"/>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Early on, learn from parents if child has focus interests</a:t>
            </a:r>
            <a:endParaRPr sz="2800" b="1">
              <a:solidFill>
                <a:schemeClr val="dk1"/>
              </a:solidFill>
              <a:latin typeface="Calibri"/>
              <a:ea typeface="Calibri"/>
              <a:cs typeface="Calibri"/>
              <a:sym typeface="Calibri"/>
            </a:endParaRPr>
          </a:p>
          <a:p>
            <a:pPr marL="0" marR="0" lvl="0" indent="0" algn="l" rtl="0">
              <a:spcBef>
                <a:spcPts val="0"/>
              </a:spcBef>
              <a:spcAft>
                <a:spcPts val="0"/>
              </a:spcAft>
              <a:buNone/>
            </a:pPr>
            <a:endParaRPr sz="2800" b="1">
              <a:solidFill>
                <a:schemeClr val="dk1"/>
              </a:solidFill>
              <a:latin typeface="Calibri"/>
              <a:ea typeface="Calibri"/>
              <a:cs typeface="Calibri"/>
              <a:sym typeface="Calibri"/>
            </a:endParaRPr>
          </a:p>
          <a:p>
            <a:pPr marL="0" marR="0" lvl="0" indent="0" algn="l" rtl="0">
              <a:spcBef>
                <a:spcPts val="600"/>
              </a:spcBef>
              <a:spcAft>
                <a:spcPts val="0"/>
              </a:spcAft>
              <a:buNone/>
            </a:pPr>
            <a:r>
              <a:rPr lang="en-US" sz="2800" b="1">
                <a:solidFill>
                  <a:schemeClr val="dk1"/>
                </a:solidFill>
                <a:latin typeface="Calibri"/>
                <a:ea typeface="Calibri"/>
                <a:cs typeface="Calibri"/>
                <a:sym typeface="Calibri"/>
              </a:rPr>
              <a:t>Use as motivator, first &lt;engagement&gt; then &lt;interest&gt;</a:t>
            </a:r>
            <a:endParaRPr/>
          </a:p>
        </p:txBody>
      </p:sp>
      <p:pic>
        <p:nvPicPr>
          <p:cNvPr id="775" name="Google Shape;775;p33"/>
          <p:cNvPicPr preferRelativeResize="0"/>
          <p:nvPr/>
        </p:nvPicPr>
        <p:blipFill rotWithShape="1">
          <a:blip r:embed="rId3">
            <a:alphaModFix/>
          </a:blip>
          <a:srcRect/>
          <a:stretch/>
        </p:blipFill>
        <p:spPr>
          <a:xfrm>
            <a:off x="4783027" y="640822"/>
            <a:ext cx="3814471" cy="581987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48135"/>
              </a:buClr>
              <a:buSzPts val="4400"/>
              <a:buFont typeface="Comic Sans MS"/>
              <a:buNone/>
            </a:pPr>
            <a:r>
              <a:rPr lang="en-US" sz="4400" b="1">
                <a:solidFill>
                  <a:srgbClr val="548135"/>
                </a:solidFill>
                <a:latin typeface="Comic Sans MS"/>
                <a:ea typeface="Comic Sans MS"/>
                <a:cs typeface="Comic Sans MS"/>
                <a:sym typeface="Comic Sans MS"/>
              </a:rPr>
              <a:t>Give Choices</a:t>
            </a:r>
            <a:endParaRPr b="1">
              <a:solidFill>
                <a:srgbClr val="548135"/>
              </a:solidFill>
              <a:latin typeface="Comic Sans MS"/>
              <a:ea typeface="Comic Sans MS"/>
              <a:cs typeface="Comic Sans MS"/>
              <a:sym typeface="Comic Sans MS"/>
            </a:endParaRPr>
          </a:p>
        </p:txBody>
      </p:sp>
      <p:sp>
        <p:nvSpPr>
          <p:cNvPr id="789" name="Google Shape;789;p3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a:t>For participation and engagement</a:t>
            </a:r>
            <a:endParaRPr/>
          </a:p>
          <a:p>
            <a:pPr marL="685800" lvl="1" indent="-228600" algn="l" rtl="0">
              <a:lnSpc>
                <a:spcPct val="90000"/>
              </a:lnSpc>
              <a:spcBef>
                <a:spcPts val="500"/>
              </a:spcBef>
              <a:spcAft>
                <a:spcPts val="0"/>
              </a:spcAft>
              <a:buClr>
                <a:schemeClr val="dk1"/>
              </a:buClr>
              <a:buSzPts val="2800"/>
              <a:buChar char="•"/>
            </a:pPr>
            <a:r>
              <a:rPr lang="en-US" sz="2800" b="1"/>
              <a:t>Have two or more options</a:t>
            </a:r>
            <a:endParaRPr/>
          </a:p>
          <a:p>
            <a:pPr marL="685800" lvl="1" indent="-228600" algn="l" rtl="0">
              <a:lnSpc>
                <a:spcPct val="90000"/>
              </a:lnSpc>
              <a:spcBef>
                <a:spcPts val="500"/>
              </a:spcBef>
              <a:spcAft>
                <a:spcPts val="0"/>
              </a:spcAft>
              <a:buClr>
                <a:schemeClr val="dk1"/>
              </a:buClr>
              <a:buSzPts val="2800"/>
              <a:buChar char="•"/>
            </a:pPr>
            <a:r>
              <a:rPr lang="en-US" sz="2800" b="1"/>
              <a:t>Use words to describe</a:t>
            </a:r>
            <a:endParaRPr/>
          </a:p>
          <a:p>
            <a:pPr marL="685800" lvl="1" indent="-228600" algn="l" rtl="0">
              <a:lnSpc>
                <a:spcPct val="90000"/>
              </a:lnSpc>
              <a:spcBef>
                <a:spcPts val="500"/>
              </a:spcBef>
              <a:spcAft>
                <a:spcPts val="0"/>
              </a:spcAft>
              <a:buClr>
                <a:schemeClr val="dk1"/>
              </a:buClr>
              <a:buSzPts val="2800"/>
              <a:buChar char="•"/>
            </a:pPr>
            <a:r>
              <a:rPr lang="en-US" sz="2800" b="1"/>
              <a:t>Use visual symbols</a:t>
            </a:r>
            <a:endParaRPr/>
          </a:p>
          <a:p>
            <a:pPr marL="685800" lvl="1" indent="-228600" algn="l" rtl="0">
              <a:lnSpc>
                <a:spcPct val="90000"/>
              </a:lnSpc>
              <a:spcBef>
                <a:spcPts val="500"/>
              </a:spcBef>
              <a:spcAft>
                <a:spcPts val="0"/>
              </a:spcAft>
              <a:buClr>
                <a:schemeClr val="dk1"/>
              </a:buClr>
              <a:buSzPts val="2800"/>
              <a:buChar char="•"/>
            </a:pPr>
            <a:r>
              <a:rPr lang="en-US" sz="2800" b="1"/>
              <a:t>Use objects</a:t>
            </a:r>
            <a:endParaRPr/>
          </a:p>
        </p:txBody>
      </p:sp>
      <p:pic>
        <p:nvPicPr>
          <p:cNvPr id="790" name="Google Shape;790;p34" descr="Expert Columns: Helping Children with Special Needs Express Preferences and  Make Choices"/>
          <p:cNvPicPr preferRelativeResize="0">
            <a:picLocks noGrp="1"/>
          </p:cNvPicPr>
          <p:nvPr>
            <p:ph type="body" idx="2"/>
          </p:nvPr>
        </p:nvPicPr>
        <p:blipFill rotWithShape="1">
          <a:blip r:embed="rId3">
            <a:alphaModFix/>
          </a:blip>
          <a:srcRect/>
          <a:stretch/>
        </p:blipFill>
        <p:spPr>
          <a:xfrm>
            <a:off x="4779817" y="4087316"/>
            <a:ext cx="7078807" cy="2433340"/>
          </a:xfrm>
          <a:prstGeom prst="rect">
            <a:avLst/>
          </a:prstGeom>
          <a:noFill/>
          <a:ln>
            <a:noFill/>
          </a:ln>
        </p:spPr>
      </p:pic>
      <p:sp>
        <p:nvSpPr>
          <p:cNvPr id="791" name="Google Shape;791;p34"/>
          <p:cNvSpPr txBox="1"/>
          <p:nvPr/>
        </p:nvSpPr>
        <p:spPr>
          <a:xfrm>
            <a:off x="5666509" y="1013962"/>
            <a:ext cx="5687291" cy="2246769"/>
          </a:xfrm>
          <a:prstGeom prst="rect">
            <a:avLst/>
          </a:prstGeom>
          <a:noFill/>
          <a:ln>
            <a:noFill/>
          </a:ln>
        </p:spPr>
        <p:txBody>
          <a:bodyPr spcFirstLastPara="1" wrap="square" lIns="91425" tIns="45700" rIns="91425" bIns="45700" anchor="t" anchorCtr="0">
            <a:spAutoFit/>
          </a:bodyPr>
          <a:lstStyle/>
          <a:p>
            <a:pPr marL="457200" marR="0" lvl="1" indent="0" algn="l" rtl="0">
              <a:spcBef>
                <a:spcPts val="0"/>
              </a:spcBef>
              <a:spcAft>
                <a:spcPts val="0"/>
              </a:spcAft>
              <a:buNone/>
            </a:pPr>
            <a:r>
              <a:rPr lang="en-US" sz="2800" b="1" i="0" u="none" strike="noStrike" cap="none">
                <a:solidFill>
                  <a:schemeClr val="dk1"/>
                </a:solidFill>
                <a:latin typeface="Calibri"/>
                <a:ea typeface="Calibri"/>
                <a:cs typeface="Calibri"/>
                <a:sym typeface="Calibri"/>
              </a:rPr>
              <a:t>Resources: </a:t>
            </a:r>
            <a:endParaRPr/>
          </a:p>
          <a:p>
            <a:pPr marL="914400" marR="0" lvl="1" indent="-457200" algn="l" rtl="0">
              <a:spcBef>
                <a:spcPts val="0"/>
              </a:spcBef>
              <a:spcAft>
                <a:spcPts val="0"/>
              </a:spcAft>
              <a:buClr>
                <a:schemeClr val="dk1"/>
              </a:buClr>
              <a:buSzPts val="2800"/>
              <a:buFont typeface="Arial"/>
              <a:buChar char="•"/>
            </a:pPr>
            <a:r>
              <a:rPr lang="en-US" sz="2800" b="1" i="0" u="none" strike="noStrike" cap="none">
                <a:solidFill>
                  <a:schemeClr val="dk1"/>
                </a:solidFill>
                <a:latin typeface="Calibri"/>
                <a:ea typeface="Calibri"/>
                <a:cs typeface="Calibri"/>
                <a:sym typeface="Calibri"/>
              </a:rPr>
              <a:t>AFIRM Naturalistic Intervention Module</a:t>
            </a:r>
            <a:endParaRPr/>
          </a:p>
          <a:p>
            <a:pPr marL="914400" marR="0" lvl="1" indent="-457200" algn="l" rtl="0">
              <a:spcBef>
                <a:spcPts val="0"/>
              </a:spcBef>
              <a:spcAft>
                <a:spcPts val="0"/>
              </a:spcAft>
              <a:buClr>
                <a:schemeClr val="dk1"/>
              </a:buClr>
              <a:buSzPts val="2800"/>
              <a:buFont typeface="Arial"/>
              <a:buChar char="•"/>
            </a:pPr>
            <a:r>
              <a:rPr lang="en-US" sz="2800" b="1" i="0" u="none" strike="noStrike" cap="none">
                <a:solidFill>
                  <a:schemeClr val="dk1"/>
                </a:solidFill>
                <a:latin typeface="Calibri"/>
                <a:ea typeface="Calibri"/>
                <a:cs typeface="Calibri"/>
                <a:sym typeface="Calibri"/>
              </a:rPr>
              <a:t>AFIRM Visual Supports Module</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5"/>
        <p:cNvGrpSpPr/>
        <p:nvPr/>
      </p:nvGrpSpPr>
      <p:grpSpPr>
        <a:xfrm>
          <a:off x="0" y="0"/>
          <a:ext cx="0" cy="0"/>
          <a:chOff x="0" y="0"/>
          <a:chExt cx="0" cy="0"/>
        </a:xfrm>
      </p:grpSpPr>
      <p:sp>
        <p:nvSpPr>
          <p:cNvPr id="796" name="Google Shape;796;p3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7" name="Google Shape;797;p30"/>
          <p:cNvSpPr/>
          <p:nvPr/>
        </p:nvSpPr>
        <p:spPr>
          <a:xfrm rot="10800000" flipH="1">
            <a:off x="0" y="0"/>
            <a:ext cx="12192000" cy="2395820"/>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8" name="Google Shape;798;p30"/>
          <p:cNvSpPr/>
          <p:nvPr/>
        </p:nvSpPr>
        <p:spPr>
          <a:xfrm flipH="1">
            <a:off x="9080500" y="6"/>
            <a:ext cx="3111498" cy="2835780"/>
          </a:xfrm>
          <a:prstGeom prst="rect">
            <a:avLst/>
          </a:prstGeom>
          <a:gradFill>
            <a:gsLst>
              <a:gs pos="0">
                <a:srgbClr val="000000">
                  <a:alpha val="62745"/>
                </a:srgbClr>
              </a:gs>
              <a:gs pos="100000">
                <a:srgbClr val="2F5496"/>
              </a:gs>
            </a:gsLst>
            <a:lin ang="6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9" name="Google Shape;799;p30"/>
          <p:cNvSpPr/>
          <p:nvPr/>
        </p:nvSpPr>
        <p:spPr>
          <a:xfrm flipH="1">
            <a:off x="0" y="5"/>
            <a:ext cx="12192000" cy="2395815"/>
          </a:xfrm>
          <a:prstGeom prst="rect">
            <a:avLst/>
          </a:prstGeom>
          <a:gradFill>
            <a:gsLst>
              <a:gs pos="0">
                <a:srgbClr val="1F3864">
                  <a:alpha val="0"/>
                </a:srgbClr>
              </a:gs>
              <a:gs pos="39000">
                <a:srgbClr val="1F3864">
                  <a:alpha val="0"/>
                </a:srgbClr>
              </a:gs>
              <a:gs pos="100000">
                <a:srgbClr val="000000">
                  <a:alpha val="71764"/>
                </a:srgbClr>
              </a:gs>
            </a:gsLst>
            <a:lin ang="17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0" name="Google Shape;800;p30"/>
          <p:cNvSpPr/>
          <p:nvPr/>
        </p:nvSpPr>
        <p:spPr>
          <a:xfrm rot="10800000" flipH="1">
            <a:off x="426042" y="9496"/>
            <a:ext cx="11765956" cy="2376835"/>
          </a:xfrm>
          <a:prstGeom prst="rect">
            <a:avLst/>
          </a:prstGeom>
          <a:gradFill>
            <a:gsLst>
              <a:gs pos="0">
                <a:srgbClr val="000000">
                  <a:alpha val="7843"/>
                </a:srgbClr>
              </a:gs>
              <a:gs pos="76000">
                <a:srgbClr val="2F5496">
                  <a:alpha val="21960"/>
                </a:srgbClr>
              </a:gs>
              <a:gs pos="100000">
                <a:srgbClr val="2F5496">
                  <a:alpha val="21960"/>
                </a:srgbClr>
              </a:gs>
            </a:gsLst>
            <a:lin ang="21593999"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1" name="Google Shape;801;p30"/>
          <p:cNvSpPr txBox="1">
            <a:spLocks noGrp="1"/>
          </p:cNvSpPr>
          <p:nvPr>
            <p:ph type="title"/>
          </p:nvPr>
        </p:nvSpPr>
        <p:spPr>
          <a:xfrm>
            <a:off x="426040" y="365125"/>
            <a:ext cx="1158585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Arial"/>
              <a:buNone/>
            </a:pPr>
            <a:r>
              <a:rPr lang="en-US" sz="4000" b="1">
                <a:solidFill>
                  <a:srgbClr val="FFFFFF"/>
                </a:solidFill>
                <a:latin typeface="Arial"/>
                <a:ea typeface="Arial"/>
                <a:cs typeface="Arial"/>
                <a:sym typeface="Arial"/>
              </a:rPr>
              <a:t>Possible items to accommodate sensory challenges</a:t>
            </a:r>
            <a:endParaRPr/>
          </a:p>
        </p:txBody>
      </p:sp>
      <p:pic>
        <p:nvPicPr>
          <p:cNvPr id="802" name="Google Shape;802;p30"/>
          <p:cNvPicPr preferRelativeResize="0"/>
          <p:nvPr/>
        </p:nvPicPr>
        <p:blipFill rotWithShape="1">
          <a:blip r:embed="rId3">
            <a:alphaModFix/>
          </a:blip>
          <a:srcRect r="-2" b="-2"/>
          <a:stretch/>
        </p:blipFill>
        <p:spPr>
          <a:xfrm>
            <a:off x="1045013" y="1824895"/>
            <a:ext cx="2282932" cy="2282932"/>
          </a:xfrm>
          <a:custGeom>
            <a:avLst/>
            <a:gdLst/>
            <a:ahLst/>
            <a:cxnLst/>
            <a:rect l="l" t="t" r="r" b="b"/>
            <a:pathLst>
              <a:path w="2282932" h="2282932" extrusionOk="0">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pic>
        <p:nvPicPr>
          <p:cNvPr id="803" name="Google Shape;803;p30"/>
          <p:cNvPicPr preferRelativeResize="0"/>
          <p:nvPr/>
        </p:nvPicPr>
        <p:blipFill rotWithShape="1">
          <a:blip r:embed="rId4">
            <a:alphaModFix/>
          </a:blip>
          <a:srcRect l="30166" r="1314" b="-1"/>
          <a:stretch/>
        </p:blipFill>
        <p:spPr>
          <a:xfrm>
            <a:off x="3650350" y="1816875"/>
            <a:ext cx="2282932" cy="2282932"/>
          </a:xfrm>
          <a:custGeom>
            <a:avLst/>
            <a:gdLst/>
            <a:ahLst/>
            <a:cxnLst/>
            <a:rect l="l" t="t" r="r" b="b"/>
            <a:pathLst>
              <a:path w="2282932" h="2282932" extrusionOk="0">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pic>
        <p:nvPicPr>
          <p:cNvPr id="804" name="Google Shape;804;p30"/>
          <p:cNvPicPr preferRelativeResize="0"/>
          <p:nvPr/>
        </p:nvPicPr>
        <p:blipFill rotWithShape="1">
          <a:blip r:embed="rId5">
            <a:alphaModFix/>
          </a:blip>
          <a:srcRect l="5626" r="5216" b="-1"/>
          <a:stretch/>
        </p:blipFill>
        <p:spPr>
          <a:xfrm>
            <a:off x="6292739" y="1816875"/>
            <a:ext cx="2282932" cy="2282932"/>
          </a:xfrm>
          <a:custGeom>
            <a:avLst/>
            <a:gdLst/>
            <a:ahLst/>
            <a:cxnLst/>
            <a:rect l="l" t="t" r="r" b="b"/>
            <a:pathLst>
              <a:path w="2282932" h="2282932" extrusionOk="0">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pic>
        <p:nvPicPr>
          <p:cNvPr id="805" name="Google Shape;805;p30"/>
          <p:cNvPicPr preferRelativeResize="0"/>
          <p:nvPr/>
        </p:nvPicPr>
        <p:blipFill rotWithShape="1">
          <a:blip r:embed="rId6">
            <a:alphaModFix/>
          </a:blip>
          <a:srcRect r="-5" b="-5"/>
          <a:stretch/>
        </p:blipFill>
        <p:spPr>
          <a:xfrm>
            <a:off x="8894647" y="1831520"/>
            <a:ext cx="2282932" cy="2282932"/>
          </a:xfrm>
          <a:custGeom>
            <a:avLst/>
            <a:gdLst/>
            <a:ahLst/>
            <a:cxnLst/>
            <a:rect l="l" t="t" r="r" b="b"/>
            <a:pathLst>
              <a:path w="2282932" h="2282932" extrusionOk="0">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400"/>
              <a:t>Peer-based practices</a:t>
            </a:r>
            <a:endParaRPr/>
          </a:p>
        </p:txBody>
      </p:sp>
      <p:sp>
        <p:nvSpPr>
          <p:cNvPr id="812" name="Google Shape;812;p35"/>
          <p:cNvSpPr txBox="1">
            <a:spLocks noGrp="1"/>
          </p:cNvSpPr>
          <p:nvPr>
            <p:ph type="body" idx="1"/>
          </p:nvPr>
        </p:nvSpPr>
        <p:spPr>
          <a:xfrm>
            <a:off x="838200" y="1825625"/>
            <a:ext cx="4762500" cy="233214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a:t>Involve peer directly in supporting autistic child</a:t>
            </a:r>
            <a:endParaRPr/>
          </a:p>
          <a:p>
            <a:pPr marL="685800" lvl="1" indent="-228600" algn="l" rtl="0">
              <a:lnSpc>
                <a:spcPct val="90000"/>
              </a:lnSpc>
              <a:spcBef>
                <a:spcPts val="500"/>
              </a:spcBef>
              <a:spcAft>
                <a:spcPts val="0"/>
              </a:spcAft>
              <a:buClr>
                <a:schemeClr val="dk1"/>
              </a:buClr>
              <a:buSzPts val="2400"/>
              <a:buChar char="•"/>
            </a:pPr>
            <a:r>
              <a:rPr lang="en-US" b="1"/>
              <a:t>Structured Play Groups</a:t>
            </a:r>
            <a:endParaRPr/>
          </a:p>
          <a:p>
            <a:pPr marL="685800" lvl="1" indent="-228600" algn="l" rtl="0">
              <a:lnSpc>
                <a:spcPct val="90000"/>
              </a:lnSpc>
              <a:spcBef>
                <a:spcPts val="500"/>
              </a:spcBef>
              <a:spcAft>
                <a:spcPts val="0"/>
              </a:spcAft>
              <a:buClr>
                <a:schemeClr val="dk1"/>
              </a:buClr>
              <a:buSzPts val="2400"/>
              <a:buChar char="•"/>
            </a:pPr>
            <a:r>
              <a:rPr lang="en-US" b="1"/>
              <a:t>Peer mediated intervention</a:t>
            </a:r>
            <a:endParaRPr/>
          </a:p>
          <a:p>
            <a:pPr marL="685800" lvl="1" indent="-228600" algn="l" rtl="0">
              <a:lnSpc>
                <a:spcPct val="90000"/>
              </a:lnSpc>
              <a:spcBef>
                <a:spcPts val="500"/>
              </a:spcBef>
              <a:spcAft>
                <a:spcPts val="0"/>
              </a:spcAft>
              <a:buClr>
                <a:schemeClr val="dk1"/>
              </a:buClr>
              <a:buSzPts val="2400"/>
              <a:buChar char="•"/>
            </a:pPr>
            <a:r>
              <a:rPr lang="en-US" b="1"/>
              <a:t>Peer support</a:t>
            </a:r>
            <a:endParaRPr/>
          </a:p>
          <a:p>
            <a:pPr marL="685800" lvl="1" indent="-76200" algn="l" rtl="0">
              <a:lnSpc>
                <a:spcPct val="90000"/>
              </a:lnSpc>
              <a:spcBef>
                <a:spcPts val="500"/>
              </a:spcBef>
              <a:spcAft>
                <a:spcPts val="0"/>
              </a:spcAft>
              <a:buClr>
                <a:schemeClr val="dk1"/>
              </a:buClr>
              <a:buSzPts val="2400"/>
              <a:buNone/>
            </a:pPr>
            <a:endParaRPr/>
          </a:p>
        </p:txBody>
      </p:sp>
      <p:pic>
        <p:nvPicPr>
          <p:cNvPr id="813" name="Google Shape;813;p35" descr="Peer Training | EBIP"/>
          <p:cNvPicPr preferRelativeResize="0">
            <a:picLocks noGrp="1"/>
          </p:cNvPicPr>
          <p:nvPr>
            <p:ph type="body" idx="2"/>
          </p:nvPr>
        </p:nvPicPr>
        <p:blipFill rotWithShape="1">
          <a:blip r:embed="rId3">
            <a:alphaModFix/>
          </a:blip>
          <a:srcRect/>
          <a:stretch/>
        </p:blipFill>
        <p:spPr>
          <a:xfrm>
            <a:off x="8763000" y="3429000"/>
            <a:ext cx="3429000" cy="2560320"/>
          </a:xfrm>
          <a:prstGeom prst="rect">
            <a:avLst/>
          </a:prstGeom>
          <a:noFill/>
          <a:ln>
            <a:noFill/>
          </a:ln>
        </p:spPr>
      </p:pic>
      <p:sp>
        <p:nvSpPr>
          <p:cNvPr id="814" name="Google Shape;814;p35"/>
          <p:cNvSpPr txBox="1"/>
          <p:nvPr/>
        </p:nvSpPr>
        <p:spPr>
          <a:xfrm>
            <a:off x="171449" y="4195482"/>
            <a:ext cx="6977495" cy="1569660"/>
          </a:xfrm>
          <a:prstGeom prst="rect">
            <a:avLst/>
          </a:prstGeom>
          <a:noFill/>
          <a:ln>
            <a:noFill/>
          </a:ln>
        </p:spPr>
        <p:txBody>
          <a:bodyPr spcFirstLastPara="1" wrap="square" lIns="91425" tIns="45700" rIns="91425" bIns="45700" anchor="t" anchorCtr="0">
            <a:spAutoFit/>
          </a:bodyPr>
          <a:lstStyle/>
          <a:p>
            <a:pPr marL="457200" marR="0" lvl="1" indent="0" algn="l" rtl="0">
              <a:spcBef>
                <a:spcPts val="0"/>
              </a:spcBef>
              <a:spcAft>
                <a:spcPts val="0"/>
              </a:spcAft>
              <a:buNone/>
            </a:pPr>
            <a:r>
              <a:rPr lang="en-US" sz="2400" b="1" i="0" u="none" strike="noStrike" cap="none">
                <a:solidFill>
                  <a:schemeClr val="dk1"/>
                </a:solidFill>
                <a:latin typeface="Calibri"/>
                <a:ea typeface="Calibri"/>
                <a:cs typeface="Calibri"/>
                <a:sym typeface="Calibri"/>
              </a:rPr>
              <a:t>Resources: </a:t>
            </a:r>
            <a:endParaRPr/>
          </a:p>
          <a:p>
            <a:pPr marL="800100" marR="0" lvl="1" indent="-342900" algn="l" rtl="0">
              <a:spcBef>
                <a:spcPts val="0"/>
              </a:spcBef>
              <a:spcAft>
                <a:spcPts val="0"/>
              </a:spcAft>
              <a:buClr>
                <a:schemeClr val="dk1"/>
              </a:buClr>
              <a:buSzPts val="2400"/>
              <a:buFont typeface="Arial"/>
              <a:buChar char="•"/>
            </a:pPr>
            <a:r>
              <a:rPr lang="en-US" sz="2400" b="1" i="0" u="none" strike="noStrike" cap="none">
                <a:solidFill>
                  <a:schemeClr val="dk1"/>
                </a:solidFill>
                <a:latin typeface="Calibri"/>
                <a:ea typeface="Calibri"/>
                <a:cs typeface="Calibri"/>
                <a:sym typeface="Calibri"/>
              </a:rPr>
              <a:t>AFIRM Peer-based Intervention Module</a:t>
            </a:r>
            <a:endParaRPr/>
          </a:p>
          <a:p>
            <a:pPr marL="800100" marR="0" lvl="1" indent="-342900" algn="l" rtl="0">
              <a:spcBef>
                <a:spcPts val="0"/>
              </a:spcBef>
              <a:spcAft>
                <a:spcPts val="0"/>
              </a:spcAft>
              <a:buClr>
                <a:schemeClr val="dk1"/>
              </a:buClr>
              <a:buSzPts val="2400"/>
              <a:buFont typeface="Arial"/>
              <a:buChar char="•"/>
            </a:pPr>
            <a:r>
              <a:rPr lang="en-US" sz="2400" b="1" i="0" u="none" strike="noStrike" cap="none">
                <a:solidFill>
                  <a:schemeClr val="dk1"/>
                </a:solidFill>
                <a:latin typeface="Calibri"/>
                <a:ea typeface="Calibri"/>
                <a:cs typeface="Calibri"/>
                <a:sym typeface="Calibri"/>
              </a:rPr>
              <a:t>Building Blocks Curriculum Modifications</a:t>
            </a:r>
            <a:endParaRPr/>
          </a:p>
          <a:p>
            <a:pPr marL="457200" marR="0" lvl="1" indent="0" algn="l" rtl="0">
              <a:spcBef>
                <a:spcPts val="0"/>
              </a:spcBef>
              <a:spcAft>
                <a:spcPts val="0"/>
              </a:spcAft>
              <a:buNone/>
            </a:pPr>
            <a:endParaRPr sz="2400" b="1" i="0" u="none" strike="noStrike" cap="none">
              <a:solidFill>
                <a:schemeClr val="dk1"/>
              </a:solidFill>
              <a:latin typeface="Calibri"/>
              <a:ea typeface="Calibri"/>
              <a:cs typeface="Calibri"/>
              <a:sym typeface="Calibri"/>
            </a:endParaRPr>
          </a:p>
        </p:txBody>
      </p:sp>
      <p:pic>
        <p:nvPicPr>
          <p:cNvPr id="815" name="Google Shape;815;p35" descr="ASD Peer Mediated-Supports - Structured Play Setting Between Peer and  Student"/>
          <p:cNvPicPr preferRelativeResize="0"/>
          <p:nvPr/>
        </p:nvPicPr>
        <p:blipFill rotWithShape="1">
          <a:blip r:embed="rId4">
            <a:alphaModFix/>
          </a:blip>
          <a:srcRect/>
          <a:stretch/>
        </p:blipFill>
        <p:spPr>
          <a:xfrm>
            <a:off x="6095999" y="1287352"/>
            <a:ext cx="4146037" cy="233214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36"/>
          <p:cNvSpPr txBox="1">
            <a:spLocks noGrp="1"/>
          </p:cNvSpPr>
          <p:nvPr>
            <p:ph type="title"/>
          </p:nvPr>
        </p:nvSpPr>
        <p:spPr>
          <a:xfrm>
            <a:off x="838200" y="207819"/>
            <a:ext cx="10515600" cy="14828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48135"/>
              </a:buClr>
              <a:buSzPts val="4400"/>
              <a:buFont typeface="Arial"/>
              <a:buNone/>
            </a:pPr>
            <a:r>
              <a:rPr lang="en-US" b="1">
                <a:solidFill>
                  <a:srgbClr val="548135"/>
                </a:solidFill>
                <a:latin typeface="Arial"/>
                <a:ea typeface="Arial"/>
                <a:cs typeface="Arial"/>
                <a:sym typeface="Arial"/>
              </a:rPr>
              <a:t>Peer interaction – Video modeling</a:t>
            </a:r>
            <a:endParaRPr/>
          </a:p>
        </p:txBody>
      </p:sp>
      <p:sp>
        <p:nvSpPr>
          <p:cNvPr id="821" name="Google Shape;821;p36"/>
          <p:cNvSpPr txBox="1">
            <a:spLocks noGrp="1"/>
          </p:cNvSpPr>
          <p:nvPr>
            <p:ph type="body" idx="1"/>
          </p:nvPr>
        </p:nvSpPr>
        <p:spPr>
          <a:xfrm>
            <a:off x="211125" y="1825625"/>
            <a:ext cx="10515600" cy="43512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en-US"/>
              <a:t>Module: AFIRM Modeling</a:t>
            </a:r>
            <a:endParaRPr/>
          </a:p>
        </p:txBody>
      </p:sp>
      <p:pic>
        <p:nvPicPr>
          <p:cNvPr id="822" name="Google Shape;822;p36"/>
          <p:cNvPicPr preferRelativeResize="0"/>
          <p:nvPr/>
        </p:nvPicPr>
        <p:blipFill rotWithShape="1">
          <a:blip r:embed="rId3">
            <a:alphaModFix/>
          </a:blip>
          <a:srcRect/>
          <a:stretch/>
        </p:blipFill>
        <p:spPr>
          <a:xfrm>
            <a:off x="4559299" y="1330036"/>
            <a:ext cx="6167435" cy="515836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37"/>
          <p:cNvSpPr txBox="1">
            <a:spLocks noGrp="1"/>
          </p:cNvSpPr>
          <p:nvPr>
            <p:ph type="title"/>
          </p:nvPr>
        </p:nvSpPr>
        <p:spPr>
          <a:xfrm>
            <a:off x="374073" y="365125"/>
            <a:ext cx="1097972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Assign Classroom Tasks</a:t>
            </a:r>
            <a:endParaRPr/>
          </a:p>
        </p:txBody>
      </p:sp>
      <p:sp>
        <p:nvSpPr>
          <p:cNvPr id="828" name="Google Shape;828;p37"/>
          <p:cNvSpPr txBox="1">
            <a:spLocks noGrp="1"/>
          </p:cNvSpPr>
          <p:nvPr>
            <p:ph type="body" idx="1"/>
          </p:nvPr>
        </p:nvSpPr>
        <p:spPr>
          <a:xfrm>
            <a:off x="838200" y="1496291"/>
            <a:ext cx="5181600" cy="468067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a:t>Think about tasks that child can help with in the classroom and assign</a:t>
            </a:r>
            <a:endParaRPr/>
          </a:p>
          <a:p>
            <a:pPr marL="685800" lvl="1" indent="-228600" algn="l" rtl="0">
              <a:lnSpc>
                <a:spcPct val="90000"/>
              </a:lnSpc>
              <a:spcBef>
                <a:spcPts val="500"/>
              </a:spcBef>
              <a:spcAft>
                <a:spcPts val="0"/>
              </a:spcAft>
              <a:buClr>
                <a:schemeClr val="dk1"/>
              </a:buClr>
              <a:buSzPts val="2400"/>
              <a:buChar char="•"/>
            </a:pPr>
            <a:r>
              <a:rPr lang="en-US" b="1"/>
              <a:t>Passing out rugs for sitting on floor</a:t>
            </a:r>
            <a:endParaRPr/>
          </a:p>
          <a:p>
            <a:pPr marL="685800" lvl="1" indent="-228600" algn="l" rtl="0">
              <a:lnSpc>
                <a:spcPct val="90000"/>
              </a:lnSpc>
              <a:spcBef>
                <a:spcPts val="500"/>
              </a:spcBef>
              <a:spcAft>
                <a:spcPts val="0"/>
              </a:spcAft>
              <a:buClr>
                <a:schemeClr val="dk1"/>
              </a:buClr>
              <a:buSzPts val="2400"/>
              <a:buChar char="•"/>
            </a:pPr>
            <a:r>
              <a:rPr lang="en-US" b="1"/>
              <a:t>Giving napkins or snacks at snack time</a:t>
            </a:r>
            <a:endParaRPr/>
          </a:p>
          <a:p>
            <a:pPr marL="685800" lvl="1" indent="-228600" algn="l" rtl="0">
              <a:lnSpc>
                <a:spcPct val="90000"/>
              </a:lnSpc>
              <a:spcBef>
                <a:spcPts val="500"/>
              </a:spcBef>
              <a:spcAft>
                <a:spcPts val="0"/>
              </a:spcAft>
              <a:buClr>
                <a:schemeClr val="dk1"/>
              </a:buClr>
              <a:buSzPts val="2400"/>
              <a:buChar char="•"/>
            </a:pPr>
            <a:r>
              <a:rPr lang="en-US" b="1"/>
              <a:t>Putting blocks or toys back in area</a:t>
            </a:r>
            <a:endParaRPr/>
          </a:p>
        </p:txBody>
      </p:sp>
      <p:sp>
        <p:nvSpPr>
          <p:cNvPr id="829" name="Google Shape;829;p37"/>
          <p:cNvSpPr txBox="1">
            <a:spLocks noGrp="1"/>
          </p:cNvSpPr>
          <p:nvPr>
            <p:ph type="body" idx="2"/>
          </p:nvPr>
        </p:nvSpPr>
        <p:spPr>
          <a:xfrm>
            <a:off x="220717" y="4675187"/>
            <a:ext cx="6319783" cy="2468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b="1"/>
              <a:t>Resources: </a:t>
            </a:r>
            <a:endParaRPr/>
          </a:p>
          <a:p>
            <a:pPr marL="228600" lvl="0" indent="-228600" algn="l" rtl="0">
              <a:lnSpc>
                <a:spcPct val="90000"/>
              </a:lnSpc>
              <a:spcBef>
                <a:spcPts val="1000"/>
              </a:spcBef>
              <a:spcAft>
                <a:spcPts val="0"/>
              </a:spcAft>
              <a:buClr>
                <a:schemeClr val="dk1"/>
              </a:buClr>
              <a:buSzPts val="2400"/>
              <a:buChar char="•"/>
            </a:pPr>
            <a:r>
              <a:rPr lang="en-US" sz="2400" b="1"/>
              <a:t>AFIRM Visual Supports</a:t>
            </a:r>
            <a:endParaRPr/>
          </a:p>
          <a:p>
            <a:pPr marL="228600" lvl="0" indent="-228600" algn="l" rtl="0">
              <a:lnSpc>
                <a:spcPct val="90000"/>
              </a:lnSpc>
              <a:spcBef>
                <a:spcPts val="1000"/>
              </a:spcBef>
              <a:spcAft>
                <a:spcPts val="0"/>
              </a:spcAft>
              <a:buClr>
                <a:schemeClr val="dk1"/>
              </a:buClr>
              <a:buSzPts val="2400"/>
              <a:buChar char="•"/>
            </a:pPr>
            <a:r>
              <a:rPr lang="en-US" sz="2400" b="1"/>
              <a:t>Building Blocks: </a:t>
            </a:r>
            <a:endParaRPr/>
          </a:p>
          <a:p>
            <a:pPr marL="0" lvl="0" indent="0" algn="l" rtl="0">
              <a:lnSpc>
                <a:spcPct val="90000"/>
              </a:lnSpc>
              <a:spcBef>
                <a:spcPts val="1000"/>
              </a:spcBef>
              <a:spcAft>
                <a:spcPts val="0"/>
              </a:spcAft>
              <a:buClr>
                <a:schemeClr val="dk1"/>
              </a:buClr>
              <a:buSzPts val="2400"/>
              <a:buNone/>
            </a:pPr>
            <a:r>
              <a:rPr lang="en-US" sz="2400" b="1"/>
              <a:t>	Curriculum Modifications</a:t>
            </a:r>
            <a:endParaRPr/>
          </a:p>
        </p:txBody>
      </p:sp>
      <p:pic>
        <p:nvPicPr>
          <p:cNvPr id="830" name="Google Shape;830;p37" descr="How to Spot a High Quality Play-Based Preschool"/>
          <p:cNvPicPr preferRelativeResize="0"/>
          <p:nvPr/>
        </p:nvPicPr>
        <p:blipFill rotWithShape="1">
          <a:blip r:embed="rId3">
            <a:alphaModFix/>
          </a:blip>
          <a:srcRect/>
          <a:stretch/>
        </p:blipFill>
        <p:spPr>
          <a:xfrm>
            <a:off x="6362702" y="1230312"/>
            <a:ext cx="3907058" cy="2603500"/>
          </a:xfrm>
          <a:prstGeom prst="rect">
            <a:avLst/>
          </a:prstGeom>
          <a:noFill/>
          <a:ln>
            <a:noFill/>
          </a:ln>
        </p:spPr>
      </p:pic>
      <p:pic>
        <p:nvPicPr>
          <p:cNvPr id="831" name="Google Shape;831;p37" descr="Beginners, Snack Time Promotes Many Skills"/>
          <p:cNvPicPr preferRelativeResize="0"/>
          <p:nvPr/>
        </p:nvPicPr>
        <p:blipFill rotWithShape="1">
          <a:blip r:embed="rId4">
            <a:alphaModFix/>
          </a:blip>
          <a:srcRect/>
          <a:stretch/>
        </p:blipFill>
        <p:spPr>
          <a:xfrm>
            <a:off x="5734051" y="4675187"/>
            <a:ext cx="3784600" cy="2146300"/>
          </a:xfrm>
          <a:prstGeom prst="rect">
            <a:avLst/>
          </a:prstGeom>
          <a:noFill/>
          <a:ln>
            <a:noFill/>
          </a:ln>
        </p:spPr>
      </p:pic>
      <p:pic>
        <p:nvPicPr>
          <p:cNvPr id="832" name="Google Shape;832;p37" descr="Ideas for Household Chores for Preschoolers | The Gardner School"/>
          <p:cNvPicPr preferRelativeResize="0"/>
          <p:nvPr/>
        </p:nvPicPr>
        <p:blipFill rotWithShape="1">
          <a:blip r:embed="rId5">
            <a:alphaModFix/>
          </a:blip>
          <a:srcRect/>
          <a:stretch/>
        </p:blipFill>
        <p:spPr>
          <a:xfrm>
            <a:off x="9080500" y="3238500"/>
            <a:ext cx="3111500" cy="2603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32"/>
          <p:cNvSpPr txBox="1">
            <a:spLocks noGrp="1"/>
          </p:cNvSpPr>
          <p:nvPr>
            <p:ph type="title"/>
          </p:nvPr>
        </p:nvSpPr>
        <p:spPr>
          <a:xfrm>
            <a:off x="838200" y="365125"/>
            <a:ext cx="676200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400"/>
              <a:t>Look at schedule </a:t>
            </a:r>
            <a:br>
              <a:rPr lang="en-US" sz="4400"/>
            </a:br>
            <a:r>
              <a:rPr lang="en-US" sz="4400"/>
              <a:t>for times to embed learning</a:t>
            </a:r>
            <a:endParaRPr/>
          </a:p>
        </p:txBody>
      </p:sp>
      <p:sp>
        <p:nvSpPr>
          <p:cNvPr id="781" name="Google Shape;781;p32"/>
          <p:cNvSpPr txBox="1">
            <a:spLocks noGrp="1"/>
          </p:cNvSpPr>
          <p:nvPr>
            <p:ph type="body" idx="1"/>
          </p:nvPr>
        </p:nvSpPr>
        <p:spPr>
          <a:xfrm>
            <a:off x="381000" y="2057400"/>
            <a:ext cx="5638800" cy="276711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Plan ahead by looking at schedule and plan times for child engagement</a:t>
            </a:r>
            <a:endParaRPr/>
          </a:p>
          <a:p>
            <a:pPr marL="685800" lvl="1" indent="-228600" algn="l" rtl="0">
              <a:lnSpc>
                <a:spcPct val="90000"/>
              </a:lnSpc>
              <a:spcBef>
                <a:spcPts val="500"/>
              </a:spcBef>
              <a:spcAft>
                <a:spcPts val="0"/>
              </a:spcAft>
              <a:buClr>
                <a:schemeClr val="dk1"/>
              </a:buClr>
              <a:buSzPts val="2400"/>
              <a:buChar char="•"/>
            </a:pPr>
            <a:r>
              <a:rPr lang="en-US"/>
              <a:t>Group time</a:t>
            </a:r>
            <a:endParaRPr/>
          </a:p>
          <a:p>
            <a:pPr marL="685800" lvl="1" indent="-228600" algn="l" rtl="0">
              <a:lnSpc>
                <a:spcPct val="90000"/>
              </a:lnSpc>
              <a:spcBef>
                <a:spcPts val="500"/>
              </a:spcBef>
              <a:spcAft>
                <a:spcPts val="0"/>
              </a:spcAft>
              <a:buClr>
                <a:schemeClr val="dk1"/>
              </a:buClr>
              <a:buSzPts val="2400"/>
              <a:buChar char="•"/>
            </a:pPr>
            <a:r>
              <a:rPr lang="en-US"/>
              <a:t>Centers time</a:t>
            </a:r>
            <a:endParaRPr/>
          </a:p>
          <a:p>
            <a:pPr marL="685800" lvl="1" indent="-228600" algn="l" rtl="0">
              <a:lnSpc>
                <a:spcPct val="90000"/>
              </a:lnSpc>
              <a:spcBef>
                <a:spcPts val="500"/>
              </a:spcBef>
              <a:spcAft>
                <a:spcPts val="0"/>
              </a:spcAft>
              <a:buClr>
                <a:schemeClr val="dk1"/>
              </a:buClr>
              <a:buSzPts val="2400"/>
              <a:buChar char="•"/>
            </a:pPr>
            <a:r>
              <a:rPr lang="en-US"/>
              <a:t>Snack</a:t>
            </a:r>
            <a:endParaRPr/>
          </a:p>
        </p:txBody>
      </p:sp>
      <p:sp>
        <p:nvSpPr>
          <p:cNvPr id="782" name="Google Shape;782;p32"/>
          <p:cNvSpPr txBox="1"/>
          <p:nvPr/>
        </p:nvSpPr>
        <p:spPr>
          <a:xfrm>
            <a:off x="381000" y="5354935"/>
            <a:ext cx="609600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Resources</a:t>
            </a:r>
            <a:endParaRPr/>
          </a:p>
          <a:p>
            <a:pPr marL="457200" marR="0" lvl="1" indent="0" algn="l" rtl="0">
              <a:spcBef>
                <a:spcPts val="0"/>
              </a:spcBef>
              <a:spcAft>
                <a:spcPts val="0"/>
              </a:spcAft>
              <a:buNone/>
            </a:pPr>
            <a:r>
              <a:rPr lang="en-US" sz="2400" b="1" i="0" u="none" strike="noStrike" cap="none">
                <a:solidFill>
                  <a:schemeClr val="dk1"/>
                </a:solidFill>
                <a:latin typeface="Calibri"/>
                <a:ea typeface="Calibri"/>
                <a:cs typeface="Calibri"/>
                <a:sym typeface="Calibri"/>
              </a:rPr>
              <a:t>AFIRM Module: Naturalistic Intervention</a:t>
            </a:r>
            <a:endParaRPr/>
          </a:p>
          <a:p>
            <a:pPr marL="457200" marR="0" lvl="1" indent="0" algn="l" rtl="0">
              <a:spcBef>
                <a:spcPts val="0"/>
              </a:spcBef>
              <a:spcAft>
                <a:spcPts val="0"/>
              </a:spcAft>
              <a:buNone/>
            </a:pPr>
            <a:r>
              <a:rPr lang="en-US" sz="2400" b="1" i="0" u="none" strike="noStrike" cap="none">
                <a:solidFill>
                  <a:schemeClr val="dk1"/>
                </a:solidFill>
                <a:latin typeface="Calibri"/>
                <a:ea typeface="Calibri"/>
                <a:cs typeface="Calibri"/>
                <a:sym typeface="Calibri"/>
              </a:rPr>
              <a:t>Building Blocks: Curriculum Modifications</a:t>
            </a:r>
            <a:endParaRPr/>
          </a:p>
        </p:txBody>
      </p:sp>
      <p:pic>
        <p:nvPicPr>
          <p:cNvPr id="783" name="Google Shape;783;p32"/>
          <p:cNvPicPr preferRelativeResize="0">
            <a:picLocks noGrp="1"/>
          </p:cNvPicPr>
          <p:nvPr>
            <p:ph type="body" idx="2"/>
          </p:nvPr>
        </p:nvPicPr>
        <p:blipFill rotWithShape="1">
          <a:blip r:embed="rId3">
            <a:alphaModFix/>
          </a:blip>
          <a:srcRect/>
          <a:stretch/>
        </p:blipFill>
        <p:spPr>
          <a:xfrm>
            <a:off x="6248404" y="1690688"/>
            <a:ext cx="6019798" cy="455185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38"/>
          <p:cNvSpPr txBox="1">
            <a:spLocks noGrp="1"/>
          </p:cNvSpPr>
          <p:nvPr>
            <p:ph type="body" idx="1"/>
          </p:nvPr>
        </p:nvSpPr>
        <p:spPr>
          <a:xfrm>
            <a:off x="499176" y="2257486"/>
            <a:ext cx="5090946" cy="3265394"/>
          </a:xfrm>
          <a:prstGeom prst="rect">
            <a:avLst/>
          </a:prstGeom>
          <a:noFill/>
          <a:ln>
            <a:noFill/>
          </a:ln>
        </p:spPr>
        <p:txBody>
          <a:bodyPr spcFirstLastPara="1" wrap="square" lIns="91425" tIns="45700" rIns="91425" bIns="45700" anchor="t" anchorCtr="0">
            <a:normAutofit/>
          </a:bodyPr>
          <a:lstStyle/>
          <a:p>
            <a:pPr marL="685800" lvl="1" indent="-228600" algn="l" rtl="0">
              <a:lnSpc>
                <a:spcPct val="90000"/>
              </a:lnSpc>
              <a:spcBef>
                <a:spcPts val="0"/>
              </a:spcBef>
              <a:spcAft>
                <a:spcPts val="0"/>
              </a:spcAft>
              <a:buClr>
                <a:schemeClr val="dk1"/>
              </a:buClr>
              <a:buSzPts val="2800"/>
              <a:buChar char="•"/>
            </a:pPr>
            <a:r>
              <a:rPr lang="en-US" sz="2800" b="1"/>
              <a:t>Laura J. Hall</a:t>
            </a:r>
            <a:endParaRPr/>
          </a:p>
          <a:p>
            <a:pPr marL="685800" lvl="1" indent="-228600" algn="l" rtl="0">
              <a:lnSpc>
                <a:spcPct val="90000"/>
              </a:lnSpc>
              <a:spcBef>
                <a:spcPts val="1200"/>
              </a:spcBef>
              <a:spcAft>
                <a:spcPts val="0"/>
              </a:spcAft>
              <a:buClr>
                <a:schemeClr val="dk1"/>
              </a:buClr>
              <a:buSzPts val="2800"/>
              <a:buChar char="•"/>
            </a:pPr>
            <a:r>
              <a:rPr lang="en-US" sz="2800" b="1" u="sng">
                <a:solidFill>
                  <a:schemeClr val="hlink"/>
                </a:solidFill>
                <a:hlinkClick r:id="rId3"/>
              </a:rPr>
              <a:t>ljhall@sdsu.edu</a:t>
            </a:r>
            <a:r>
              <a:rPr lang="en-US" sz="2800" b="1"/>
              <a:t> </a:t>
            </a:r>
            <a:endParaRPr/>
          </a:p>
          <a:p>
            <a:pPr marL="685800" lvl="1" indent="-50800" algn="l" rtl="0">
              <a:lnSpc>
                <a:spcPct val="90000"/>
              </a:lnSpc>
              <a:spcBef>
                <a:spcPts val="1200"/>
              </a:spcBef>
              <a:spcAft>
                <a:spcPts val="0"/>
              </a:spcAft>
              <a:buClr>
                <a:schemeClr val="dk1"/>
              </a:buClr>
              <a:buSzPts val="2800"/>
              <a:buNone/>
            </a:pPr>
            <a:endParaRPr sz="2800" b="1" u="sng">
              <a:solidFill>
                <a:srgbClr val="0563C1"/>
              </a:solidFill>
              <a:hlinkClick r:id="rId4">
                <a:extLst>
                  <a:ext uri="{A12FA001-AC4F-418D-AE19-62706E023703}">
                    <ahyp:hlinkClr xmlns:ahyp="http://schemas.microsoft.com/office/drawing/2018/hyperlinkcolor" val="tx"/>
                  </a:ext>
                </a:extLst>
              </a:hlinkClick>
            </a:endParaRPr>
          </a:p>
          <a:p>
            <a:pPr marL="685800" lvl="1" indent="-228600" algn="l" rtl="0">
              <a:lnSpc>
                <a:spcPct val="90000"/>
              </a:lnSpc>
              <a:spcBef>
                <a:spcPts val="1200"/>
              </a:spcBef>
              <a:spcAft>
                <a:spcPts val="0"/>
              </a:spcAft>
              <a:buClr>
                <a:schemeClr val="dk1"/>
              </a:buClr>
              <a:buSzPts val="2800"/>
              <a:buChar char="•"/>
            </a:pPr>
            <a:r>
              <a:rPr lang="en-US" sz="2800" b="1" u="sng">
                <a:solidFill>
                  <a:schemeClr val="hlink"/>
                </a:solidFill>
                <a:hlinkClick r:id="rId4"/>
              </a:rPr>
              <a:t>Paul Luelmo</a:t>
            </a:r>
            <a:endParaRPr/>
          </a:p>
          <a:p>
            <a:pPr marL="685800" lvl="1" indent="-228600" algn="l" rtl="0">
              <a:lnSpc>
                <a:spcPct val="90000"/>
              </a:lnSpc>
              <a:spcBef>
                <a:spcPts val="1200"/>
              </a:spcBef>
              <a:spcAft>
                <a:spcPts val="0"/>
              </a:spcAft>
              <a:buClr>
                <a:srgbClr val="0563C1"/>
              </a:buClr>
              <a:buSzPts val="2800"/>
              <a:buChar char="•"/>
            </a:pPr>
            <a:r>
              <a:rPr lang="en-US" sz="2800" b="1" u="sng">
                <a:solidFill>
                  <a:srgbClr val="0563C1"/>
                </a:solidFill>
                <a:hlinkClick r:id="rId4">
                  <a:extLst>
                    <a:ext uri="{A12FA001-AC4F-418D-AE19-62706E023703}">
                      <ahyp:hlinkClr xmlns:ahyp="http://schemas.microsoft.com/office/drawing/2018/hyperlinkcolor" val="tx"/>
                    </a:ext>
                  </a:extLst>
                </a:hlinkClick>
              </a:rPr>
              <a:t>pluelmo@sdsu.edu</a:t>
            </a:r>
            <a:endParaRPr sz="2800" b="1"/>
          </a:p>
        </p:txBody>
      </p:sp>
      <p:sp>
        <p:nvSpPr>
          <p:cNvPr id="839" name="Google Shape;839;p38"/>
          <p:cNvSpPr txBox="1">
            <a:spLocks noGrp="1"/>
          </p:cNvSpPr>
          <p:nvPr>
            <p:ph type="title"/>
          </p:nvPr>
        </p:nvSpPr>
        <p:spPr>
          <a:xfrm>
            <a:off x="701476" y="949565"/>
            <a:ext cx="5091000" cy="1134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solidFill>
                  <a:srgbClr val="0563C1"/>
                </a:solidFill>
              </a:rPr>
              <a:t>Questions?</a:t>
            </a:r>
            <a:endParaRPr b="1">
              <a:solidFill>
                <a:srgbClr val="0563C1"/>
              </a:solidFill>
            </a:endParaRPr>
          </a:p>
        </p:txBody>
      </p:sp>
      <p:pic>
        <p:nvPicPr>
          <p:cNvPr id="840" name="Google Shape;840;p38"/>
          <p:cNvPicPr preferRelativeResize="0">
            <a:picLocks noGrp="1"/>
          </p:cNvPicPr>
          <p:nvPr>
            <p:ph type="pic" idx="2"/>
          </p:nvPr>
        </p:nvPicPr>
        <p:blipFill rotWithShape="1">
          <a:blip r:embed="rId5">
            <a:alphaModFix/>
          </a:blip>
          <a:srcRect l="8173" r="8165"/>
          <a:stretch/>
        </p:blipFill>
        <p:spPr>
          <a:xfrm>
            <a:off x="6142325" y="417038"/>
            <a:ext cx="5354600" cy="6023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
        <p:cNvGrpSpPr/>
        <p:nvPr/>
      </p:nvGrpSpPr>
      <p:grpSpPr>
        <a:xfrm>
          <a:off x="0" y="0"/>
          <a:ext cx="0" cy="0"/>
          <a:chOff x="0" y="0"/>
          <a:chExt cx="0" cy="0"/>
        </a:xfrm>
      </p:grpSpPr>
      <p:sp>
        <p:nvSpPr>
          <p:cNvPr id="145" name="Google Shape;145;p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6" name="Google Shape;146;p3"/>
          <p:cNvSpPr txBox="1">
            <a:spLocks noGrp="1"/>
          </p:cNvSpPr>
          <p:nvPr>
            <p:ph type="title"/>
          </p:nvPr>
        </p:nvSpPr>
        <p:spPr>
          <a:xfrm>
            <a:off x="572493" y="238539"/>
            <a:ext cx="11018520" cy="143441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0000"/>
              </a:buClr>
              <a:buSzPts val="5400"/>
              <a:buFont typeface="Arial Rounded"/>
              <a:buNone/>
            </a:pPr>
            <a:r>
              <a:rPr lang="en-US" sz="5400" b="1">
                <a:solidFill>
                  <a:srgbClr val="FF0000"/>
                </a:solidFill>
                <a:latin typeface="Arial Rounded"/>
                <a:ea typeface="Arial Rounded"/>
                <a:cs typeface="Arial Rounded"/>
                <a:sym typeface="Arial Rounded"/>
              </a:rPr>
              <a:t>What is autism?</a:t>
            </a:r>
            <a:endParaRPr/>
          </a:p>
        </p:txBody>
      </p:sp>
      <p:sp>
        <p:nvSpPr>
          <p:cNvPr id="147" name="Google Shape;147;p3"/>
          <p:cNvSpPr/>
          <p:nvPr/>
        </p:nvSpPr>
        <p:spPr>
          <a:xfrm>
            <a:off x="572493" y="1681544"/>
            <a:ext cx="10972800" cy="18288"/>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901"/>
            </a:schemeClr>
          </a:solidFill>
          <a:ln w="44450" cap="rnd" cmpd="sng">
            <a:solidFill>
              <a:schemeClr val="accent2">
                <a:alpha val="74901"/>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3"/>
          <p:cNvSpPr txBox="1">
            <a:spLocks noGrp="1"/>
          </p:cNvSpPr>
          <p:nvPr>
            <p:ph type="body" idx="1"/>
          </p:nvPr>
        </p:nvSpPr>
        <p:spPr>
          <a:xfrm>
            <a:off x="572492" y="1911493"/>
            <a:ext cx="7103165" cy="427899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b="1"/>
              <a:t>A neurodevelopmental difference </a:t>
            </a:r>
            <a:endParaRPr/>
          </a:p>
          <a:p>
            <a:pPr marL="0" lvl="0" indent="0" algn="l" rtl="0">
              <a:lnSpc>
                <a:spcPct val="90000"/>
              </a:lnSpc>
              <a:spcBef>
                <a:spcPts val="1000"/>
              </a:spcBef>
              <a:spcAft>
                <a:spcPts val="0"/>
              </a:spcAft>
              <a:buClr>
                <a:schemeClr val="dk1"/>
              </a:buClr>
              <a:buSzPts val="2800"/>
              <a:buNone/>
            </a:pPr>
            <a:endParaRPr b="1"/>
          </a:p>
          <a:p>
            <a:pPr marL="0" lvl="0" indent="0" algn="l" rtl="0">
              <a:lnSpc>
                <a:spcPct val="90000"/>
              </a:lnSpc>
              <a:spcBef>
                <a:spcPts val="1000"/>
              </a:spcBef>
              <a:spcAft>
                <a:spcPts val="0"/>
              </a:spcAft>
              <a:buClr>
                <a:schemeClr val="dk1"/>
              </a:buClr>
              <a:buSzPts val="2800"/>
              <a:buNone/>
            </a:pPr>
            <a:r>
              <a:rPr lang="en-US" b="1"/>
              <a:t>From multiple causes, likely contributed to by genetic influences (as originally determined by twin studies), &amp; environmental influences, including those in utero </a:t>
            </a:r>
            <a:endParaRPr/>
          </a:p>
          <a:p>
            <a:pPr marL="0" lvl="0" indent="0" algn="l" rtl="0">
              <a:lnSpc>
                <a:spcPct val="90000"/>
              </a:lnSpc>
              <a:spcBef>
                <a:spcPts val="1000"/>
              </a:spcBef>
              <a:spcAft>
                <a:spcPts val="0"/>
              </a:spcAft>
              <a:buClr>
                <a:schemeClr val="dk1"/>
              </a:buClr>
              <a:buSzPts val="2800"/>
              <a:buNone/>
            </a:pPr>
            <a:r>
              <a:rPr lang="en-US" b="1"/>
              <a:t>resulting in </a:t>
            </a:r>
            <a:endParaRPr/>
          </a:p>
          <a:p>
            <a:pPr marL="0" lvl="0" indent="0" algn="l" rtl="0">
              <a:lnSpc>
                <a:spcPct val="90000"/>
              </a:lnSpc>
              <a:spcBef>
                <a:spcPts val="1000"/>
              </a:spcBef>
              <a:spcAft>
                <a:spcPts val="0"/>
              </a:spcAft>
              <a:buClr>
                <a:schemeClr val="dk1"/>
              </a:buClr>
              <a:buSzPts val="2800"/>
              <a:buNone/>
            </a:pPr>
            <a:r>
              <a:rPr lang="en-US" b="1"/>
              <a:t>a difference in brain development and functioning </a:t>
            </a:r>
            <a:endParaRPr/>
          </a:p>
        </p:txBody>
      </p:sp>
      <p:pic>
        <p:nvPicPr>
          <p:cNvPr id="149" name="Google Shape;149;p3" descr="A dna molecule in a blue background&#10;&#10;Description automatically generated"/>
          <p:cNvPicPr preferRelativeResize="0"/>
          <p:nvPr/>
        </p:nvPicPr>
        <p:blipFill rotWithShape="1">
          <a:blip r:embed="rId3">
            <a:alphaModFix/>
          </a:blip>
          <a:srcRect l="17042" r="21050"/>
          <a:stretch/>
        </p:blipFill>
        <p:spPr>
          <a:xfrm>
            <a:off x="7675658" y="2093976"/>
            <a:ext cx="3941064" cy="409651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4400"/>
              <a:buFont typeface="Arial Rounded"/>
              <a:buNone/>
            </a:pPr>
            <a:r>
              <a:rPr lang="en-US" b="1">
                <a:solidFill>
                  <a:srgbClr val="1E4E79"/>
                </a:solidFill>
                <a:latin typeface="Arial Rounded"/>
                <a:ea typeface="Arial Rounded"/>
                <a:cs typeface="Arial Rounded"/>
                <a:sym typeface="Arial Rounded"/>
              </a:rPr>
              <a:t>What is </a:t>
            </a:r>
            <a:r>
              <a:rPr lang="en-US" b="1">
                <a:solidFill>
                  <a:srgbClr val="548135"/>
                </a:solidFill>
                <a:latin typeface="Arial Rounded"/>
                <a:ea typeface="Arial Rounded"/>
                <a:cs typeface="Arial Rounded"/>
                <a:sym typeface="Arial Rounded"/>
              </a:rPr>
              <a:t>neurodiversity</a:t>
            </a:r>
            <a:r>
              <a:rPr lang="en-US" b="1">
                <a:solidFill>
                  <a:srgbClr val="1E4E79"/>
                </a:solidFill>
                <a:latin typeface="Arial Rounded"/>
                <a:ea typeface="Arial Rounded"/>
                <a:cs typeface="Arial Rounded"/>
                <a:sym typeface="Arial Rounded"/>
              </a:rPr>
              <a:t>?</a:t>
            </a:r>
            <a:br>
              <a:rPr lang="en-US" b="1">
                <a:solidFill>
                  <a:srgbClr val="1E4E79"/>
                </a:solidFill>
                <a:latin typeface="Arial Rounded"/>
                <a:ea typeface="Arial Rounded"/>
                <a:cs typeface="Arial Rounded"/>
                <a:sym typeface="Arial Rounded"/>
              </a:rPr>
            </a:br>
            <a:r>
              <a:rPr lang="en-US" sz="2800"/>
              <a:t>Ba</a:t>
            </a:r>
            <a:r>
              <a:rPr lang="en-US" sz="2800" b="1"/>
              <a:t>umer &amp; Freueh, 2021 -  Harvard Health Publishing</a:t>
            </a:r>
            <a:endParaRPr/>
          </a:p>
        </p:txBody>
      </p:sp>
      <p:sp>
        <p:nvSpPr>
          <p:cNvPr id="155" name="Google Shape;155;p4"/>
          <p:cNvSpPr txBox="1">
            <a:spLocks noGrp="1"/>
          </p:cNvSpPr>
          <p:nvPr>
            <p:ph type="body" idx="1"/>
          </p:nvPr>
        </p:nvSpPr>
        <p:spPr>
          <a:xfrm>
            <a:off x="625643" y="1949116"/>
            <a:ext cx="11285620" cy="4716379"/>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rgbClr val="548135"/>
              </a:buClr>
              <a:buSzPts val="3600"/>
              <a:buChar char="•"/>
            </a:pPr>
            <a:r>
              <a:rPr lang="en-US" sz="3600" b="1" i="0">
                <a:solidFill>
                  <a:srgbClr val="548135"/>
                </a:solidFill>
                <a:latin typeface="Helvetica Neue"/>
                <a:ea typeface="Helvetica Neue"/>
                <a:cs typeface="Helvetica Neue"/>
                <a:sym typeface="Helvetica Neue"/>
              </a:rPr>
              <a:t>Neurodiversity </a:t>
            </a:r>
            <a:r>
              <a:rPr lang="en-US" sz="3600" b="1" i="0">
                <a:solidFill>
                  <a:srgbClr val="1E1E1E"/>
                </a:solidFill>
                <a:latin typeface="Helvetica Neue"/>
                <a:ea typeface="Helvetica Neue"/>
                <a:cs typeface="Helvetica Neue"/>
                <a:sym typeface="Helvetica Neue"/>
              </a:rPr>
              <a:t>describes the idea that people experience and interact with the world around them in many different ways; there is no one "right" way of thinking, learning, and behaving, and </a:t>
            </a:r>
            <a:r>
              <a:rPr lang="en-US" sz="3600" b="1" i="0" u="sng">
                <a:solidFill>
                  <a:srgbClr val="548135"/>
                </a:solid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differences are not viewed as deficits</a:t>
            </a:r>
            <a:r>
              <a:rPr lang="en-US" sz="3600" b="1" i="0">
                <a:solidFill>
                  <a:srgbClr val="1E1E1E"/>
                </a:solidFill>
                <a:latin typeface="Helvetica Neue"/>
                <a:ea typeface="Helvetica Neue"/>
                <a:cs typeface="Helvetica Neue"/>
                <a:sym typeface="Helvetica Neue"/>
              </a:rPr>
              <a:t>.</a:t>
            </a:r>
            <a:endParaRPr/>
          </a:p>
          <a:p>
            <a:pPr marL="0" lvl="0" indent="0" algn="l" rtl="0">
              <a:lnSpc>
                <a:spcPct val="90000"/>
              </a:lnSpc>
              <a:spcBef>
                <a:spcPts val="1000"/>
              </a:spcBef>
              <a:spcAft>
                <a:spcPts val="0"/>
              </a:spcAft>
              <a:buClr>
                <a:schemeClr val="dk1"/>
              </a:buClr>
              <a:buSzPts val="3600"/>
              <a:buNone/>
            </a:pPr>
            <a:endParaRPr sz="3600" b="1" i="0">
              <a:solidFill>
                <a:srgbClr val="1E1E1E"/>
              </a:solidFill>
              <a:latin typeface="Helvetica Neue"/>
              <a:ea typeface="Helvetica Neue"/>
              <a:cs typeface="Helvetica Neue"/>
              <a:sym typeface="Helvetica Neue"/>
            </a:endParaRPr>
          </a:p>
          <a:p>
            <a:pPr marL="228600" lvl="0" indent="-228600" algn="l" rtl="0">
              <a:lnSpc>
                <a:spcPct val="90000"/>
              </a:lnSpc>
              <a:spcBef>
                <a:spcPts val="1000"/>
              </a:spcBef>
              <a:spcAft>
                <a:spcPts val="0"/>
              </a:spcAft>
              <a:buClr>
                <a:srgbClr val="1E1E1E"/>
              </a:buClr>
              <a:buSzPts val="3600"/>
              <a:buChar char="•"/>
            </a:pPr>
            <a:r>
              <a:rPr lang="en-US" sz="3600" b="1" i="0">
                <a:solidFill>
                  <a:srgbClr val="1E1E1E"/>
                </a:solidFill>
                <a:latin typeface="Helvetica Neue"/>
                <a:ea typeface="Helvetica Neue"/>
                <a:cs typeface="Helvetica Neue"/>
                <a:sym typeface="Helvetica Neue"/>
              </a:rPr>
              <a:t>The word </a:t>
            </a:r>
            <a:r>
              <a:rPr lang="en-US" sz="3600" b="1" i="0">
                <a:solidFill>
                  <a:srgbClr val="548135"/>
                </a:solidFill>
                <a:latin typeface="Helvetica Neue"/>
                <a:ea typeface="Helvetica Neue"/>
                <a:cs typeface="Helvetica Neue"/>
                <a:sym typeface="Helvetica Neue"/>
              </a:rPr>
              <a:t>neurodiversity </a:t>
            </a:r>
            <a:r>
              <a:rPr lang="en-US" sz="3600" b="1" i="0">
                <a:solidFill>
                  <a:srgbClr val="1E1E1E"/>
                </a:solidFill>
                <a:latin typeface="Helvetica Neue"/>
                <a:ea typeface="Helvetica Neue"/>
                <a:cs typeface="Helvetica Neue"/>
                <a:sym typeface="Helvetica Neue"/>
              </a:rPr>
              <a:t>refers to the diversity of all people, but it is often used in the context of </a:t>
            </a:r>
            <a:r>
              <a:rPr lang="en-US" sz="3600" b="1" i="0">
                <a:solidFill>
                  <a:srgbClr val="548135"/>
                </a:solidFill>
                <a:latin typeface="Helvetica Neue"/>
                <a:ea typeface="Helvetica Neue"/>
                <a:cs typeface="Helvetica Neue"/>
                <a:sym typeface="Helvetica Neue"/>
              </a:rPr>
              <a:t>autism</a:t>
            </a: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5" descr="CDC Releases New Data on Autism Prevalence To 1 In 36 Children in U.S., 1 In 36 In Ariz. - Southwest Autism Research &amp; Resource Center (SARRC)"/>
          <p:cNvPicPr preferRelativeResize="0">
            <a:picLocks noGrp="1"/>
          </p:cNvPicPr>
          <p:nvPr>
            <p:ph type="body" idx="1"/>
          </p:nvPr>
        </p:nvPicPr>
        <p:blipFill rotWithShape="1">
          <a:blip r:embed="rId3">
            <a:alphaModFix/>
          </a:blip>
          <a:srcRect/>
          <a:stretch/>
        </p:blipFill>
        <p:spPr>
          <a:xfrm>
            <a:off x="1383323" y="492369"/>
            <a:ext cx="9542585" cy="5910304"/>
          </a:xfrm>
          <a:prstGeom prst="rect">
            <a:avLst/>
          </a:prstGeom>
          <a:noFill/>
          <a:ln>
            <a:noFill/>
          </a:ln>
        </p:spPr>
      </p:pic>
      <p:sp>
        <p:nvSpPr>
          <p:cNvPr id="161" name="Google Shape;161;p5"/>
          <p:cNvSpPr txBox="1"/>
          <p:nvPr/>
        </p:nvSpPr>
        <p:spPr>
          <a:xfrm>
            <a:off x="1805353" y="2180493"/>
            <a:ext cx="302102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7030A0"/>
                </a:solidFill>
                <a:latin typeface="Calibri"/>
                <a:ea typeface="Calibri"/>
                <a:cs typeface="Calibri"/>
                <a:sym typeface="Calibri"/>
              </a:rPr>
              <a:t>In the USA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67" name="Google Shape;167;p6" descr="Bar graph data visualization for children identified with autism">
            <a:hlinkClick r:id="rId3"/>
          </p:cNvPr>
          <p:cNvPicPr preferRelativeResize="0"/>
          <p:nvPr/>
        </p:nvPicPr>
        <p:blipFill rotWithShape="1">
          <a:blip r:embed="rId4">
            <a:alphaModFix/>
          </a:blip>
          <a:srcRect/>
          <a:stretch/>
        </p:blipFill>
        <p:spPr>
          <a:xfrm>
            <a:off x="665018" y="762001"/>
            <a:ext cx="11381936" cy="6093844"/>
          </a:xfrm>
          <a:prstGeom prst="rect">
            <a:avLst/>
          </a:prstGeom>
          <a:noFill/>
          <a:ln>
            <a:noFill/>
          </a:ln>
        </p:spPr>
      </p:pic>
      <p:sp>
        <p:nvSpPr>
          <p:cNvPr id="168" name="Google Shape;168;p6"/>
          <p:cNvSpPr txBox="1">
            <a:spLocks noGrp="1"/>
          </p:cNvSpPr>
          <p:nvPr>
            <p:ph type="body" idx="1"/>
          </p:nvPr>
        </p:nvSpPr>
        <p:spPr>
          <a:xfrm>
            <a:off x="665018" y="365125"/>
            <a:ext cx="10688782" cy="49833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548135"/>
              </a:buClr>
              <a:buSzPts val="3200"/>
              <a:buNone/>
            </a:pPr>
            <a:r>
              <a:rPr lang="en-US" sz="3200" b="1">
                <a:solidFill>
                  <a:srgbClr val="548135"/>
                </a:solidFill>
              </a:rPr>
              <a:t>US, DED, Office of Special Education Programs, March, 2024</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3"/>
        <p:cNvGrpSpPr/>
        <p:nvPr/>
      </p:nvGrpSpPr>
      <p:grpSpPr>
        <a:xfrm>
          <a:off x="0" y="0"/>
          <a:ext cx="0" cy="0"/>
          <a:chOff x="0" y="0"/>
          <a:chExt cx="0" cy="0"/>
        </a:xfrm>
      </p:grpSpPr>
      <p:sp>
        <p:nvSpPr>
          <p:cNvPr id="174" name="Google Shape;174;p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5" name="Google Shape;175;p7"/>
          <p:cNvSpPr txBox="1">
            <a:spLocks noGrp="1"/>
          </p:cNvSpPr>
          <p:nvPr>
            <p:ph type="title"/>
          </p:nvPr>
        </p:nvSpPr>
        <p:spPr>
          <a:xfrm>
            <a:off x="640080" y="325369"/>
            <a:ext cx="4368602" cy="195684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400"/>
              <a:buFont typeface="Calibri"/>
              <a:buNone/>
            </a:pPr>
            <a:endParaRPr sz="5400"/>
          </a:p>
        </p:txBody>
      </p:sp>
      <p:sp>
        <p:nvSpPr>
          <p:cNvPr id="176" name="Google Shape;176;p7"/>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 name="Google Shape;177;p7"/>
          <p:cNvSpPr txBox="1">
            <a:spLocks noGrp="1"/>
          </p:cNvSpPr>
          <p:nvPr>
            <p:ph type="body" idx="1"/>
          </p:nvPr>
        </p:nvSpPr>
        <p:spPr>
          <a:xfrm>
            <a:off x="640080" y="656492"/>
            <a:ext cx="4516536" cy="55370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endParaRPr sz="3600">
              <a:latin typeface="Arial"/>
              <a:ea typeface="Arial"/>
              <a:cs typeface="Arial"/>
              <a:sym typeface="Arial"/>
            </a:endParaRPr>
          </a:p>
          <a:p>
            <a:pPr marL="0" lvl="0" indent="0" algn="l" rtl="0">
              <a:lnSpc>
                <a:spcPct val="90000"/>
              </a:lnSpc>
              <a:spcBef>
                <a:spcPts val="1000"/>
              </a:spcBef>
              <a:spcAft>
                <a:spcPts val="0"/>
              </a:spcAft>
              <a:buClr>
                <a:schemeClr val="dk1"/>
              </a:buClr>
              <a:buSzPts val="2400"/>
              <a:buNone/>
            </a:pPr>
            <a:r>
              <a:rPr lang="en-US" sz="2400" b="1">
                <a:latin typeface="Arial"/>
                <a:ea typeface="Arial"/>
                <a:cs typeface="Arial"/>
                <a:sym typeface="Arial"/>
              </a:rPr>
              <a:t>Dr. Stephen Shore – </a:t>
            </a:r>
            <a:endParaRPr/>
          </a:p>
          <a:p>
            <a:pPr marL="0" lvl="0" indent="0" algn="l" rtl="0">
              <a:lnSpc>
                <a:spcPct val="90000"/>
              </a:lnSpc>
              <a:spcBef>
                <a:spcPts val="1000"/>
              </a:spcBef>
              <a:spcAft>
                <a:spcPts val="0"/>
              </a:spcAft>
              <a:buClr>
                <a:schemeClr val="dk1"/>
              </a:buClr>
              <a:buSzPts val="2400"/>
              <a:buNone/>
            </a:pPr>
            <a:r>
              <a:rPr lang="en-US" sz="2400" b="1">
                <a:latin typeface="Arial"/>
                <a:ea typeface="Arial"/>
                <a:cs typeface="Arial"/>
                <a:sym typeface="Arial"/>
              </a:rPr>
              <a:t>author, professor &amp; self-advocate</a:t>
            </a:r>
            <a:endParaRPr/>
          </a:p>
          <a:p>
            <a:pPr marL="0" lvl="0" indent="0" algn="l" rtl="0">
              <a:lnSpc>
                <a:spcPct val="90000"/>
              </a:lnSpc>
              <a:spcBef>
                <a:spcPts val="1000"/>
              </a:spcBef>
              <a:spcAft>
                <a:spcPts val="0"/>
              </a:spcAft>
              <a:buClr>
                <a:schemeClr val="dk1"/>
              </a:buClr>
              <a:buSzPts val="2200"/>
              <a:buNone/>
            </a:pPr>
            <a:endParaRPr sz="2200" b="1">
              <a:latin typeface="Arial"/>
              <a:ea typeface="Arial"/>
              <a:cs typeface="Arial"/>
              <a:sym typeface="Arial"/>
            </a:endParaRPr>
          </a:p>
          <a:p>
            <a:pPr marL="0" lvl="0" indent="0" algn="l" rtl="0">
              <a:lnSpc>
                <a:spcPct val="90000"/>
              </a:lnSpc>
              <a:spcBef>
                <a:spcPts val="1000"/>
              </a:spcBef>
              <a:spcAft>
                <a:spcPts val="0"/>
              </a:spcAft>
              <a:buClr>
                <a:srgbClr val="171616"/>
              </a:buClr>
              <a:buSzPts val="3600"/>
              <a:buNone/>
            </a:pPr>
            <a:r>
              <a:rPr lang="en-US" sz="3600" b="1" i="0">
                <a:solidFill>
                  <a:srgbClr val="171616"/>
                </a:solidFill>
                <a:latin typeface="Comic Sans MS"/>
                <a:ea typeface="Comic Sans MS"/>
                <a:cs typeface="Comic Sans MS"/>
                <a:sym typeface="Comic Sans MS"/>
              </a:rPr>
              <a:t>“If you've met one person with autism, you've met one person with autism…”</a:t>
            </a:r>
            <a:endParaRPr/>
          </a:p>
          <a:p>
            <a:pPr marL="0" lvl="0" indent="0" algn="l" rtl="0">
              <a:lnSpc>
                <a:spcPct val="90000"/>
              </a:lnSpc>
              <a:spcBef>
                <a:spcPts val="1000"/>
              </a:spcBef>
              <a:spcAft>
                <a:spcPts val="0"/>
              </a:spcAft>
              <a:buClr>
                <a:schemeClr val="dk1"/>
              </a:buClr>
              <a:buSzPts val="2200"/>
              <a:buNone/>
            </a:pPr>
            <a:endParaRPr sz="2200" b="1">
              <a:latin typeface="Arial"/>
              <a:ea typeface="Arial"/>
              <a:cs typeface="Arial"/>
              <a:sym typeface="Arial"/>
            </a:endParaRPr>
          </a:p>
        </p:txBody>
      </p:sp>
      <p:pic>
        <p:nvPicPr>
          <p:cNvPr id="178" name="Google Shape;178;p7" descr="One in a crowd"/>
          <p:cNvPicPr preferRelativeResize="0"/>
          <p:nvPr/>
        </p:nvPicPr>
        <p:blipFill rotWithShape="1">
          <a:blip r:embed="rId3">
            <a:alphaModFix/>
          </a:blip>
          <a:srcRect l="16482" r="8290"/>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4081</TotalTime>
  <Words>1731</Words>
  <Application>Microsoft Macintosh PowerPoint</Application>
  <PresentationFormat>Widescreen</PresentationFormat>
  <Paragraphs>326</Paragraphs>
  <Slides>49</Slides>
  <Notes>49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Comic Sans MS</vt:lpstr>
      <vt:lpstr>Arial</vt:lpstr>
      <vt:lpstr>Arial Rounded</vt:lpstr>
      <vt:lpstr>Calibri</vt:lpstr>
      <vt:lpstr>Palatino</vt:lpstr>
      <vt:lpstr>Helvetica Neue</vt:lpstr>
      <vt:lpstr>Office Theme</vt:lpstr>
      <vt:lpstr>  Using a Strength-Based Approach to Including and Supporting the Neurodivergent Young Child    </vt:lpstr>
      <vt:lpstr>PowerPoint Presentation</vt:lpstr>
      <vt:lpstr>PowerPoint Presentation</vt:lpstr>
      <vt:lpstr> Presentation OUTLINE</vt:lpstr>
      <vt:lpstr>What is autism?</vt:lpstr>
      <vt:lpstr>What is neurodiversity? Baumer &amp; Freueh, 2021 -  Harvard Health Publishing</vt:lpstr>
      <vt:lpstr>PowerPoint Presentation</vt:lpstr>
      <vt:lpstr>PowerPoint Presentation</vt:lpstr>
      <vt:lpstr>PowerPoint Presentation</vt:lpstr>
      <vt:lpstr>Common Characteristics</vt:lpstr>
      <vt:lpstr>Common Characteristics</vt:lpstr>
      <vt:lpstr>Common Characteristics</vt:lpstr>
      <vt:lpstr>Common Characteristics</vt:lpstr>
      <vt:lpstr>Common Characteristics</vt:lpstr>
      <vt:lpstr>Common Characteristics</vt:lpstr>
      <vt:lpstr>Building STRENGTHS - Supporting CHALLENGES</vt:lpstr>
      <vt:lpstr>Common Characteristics</vt:lpstr>
      <vt:lpstr>Outcomes of Inclusive Settings (Schwartz, Staub, Gallucci, &amp; Peck, 1995)</vt:lpstr>
      <vt:lpstr>Quality of Inclusion</vt:lpstr>
      <vt:lpstr>PowerPoint Presentation</vt:lpstr>
      <vt:lpstr>Building Blocks </vt:lpstr>
      <vt:lpstr>Building Blocks Curriculum Modications</vt:lpstr>
      <vt:lpstr>Common Characteristics</vt:lpstr>
      <vt:lpstr>https://ncaep.fpg.unc.edu/</vt:lpstr>
      <vt:lpstr>PowerPoint Presentation</vt:lpstr>
      <vt:lpstr>PowerPoint Presentation</vt:lpstr>
      <vt:lpstr>AFIRM Website</vt:lpstr>
      <vt:lpstr>PowerPoint Presentation</vt:lpstr>
      <vt:lpstr>PowerPoint Presentation</vt:lpstr>
      <vt:lpstr>https://www.seedsofpartnership.org/familyEmpowerment.html</vt:lpstr>
      <vt:lpstr>The Story of Maria and Jose</vt:lpstr>
      <vt:lpstr>PowerPoint Presentation</vt:lpstr>
      <vt:lpstr>PowerPoint Presentation</vt:lpstr>
      <vt:lpstr>Common Characteristics</vt:lpstr>
      <vt:lpstr>PowerPoint Presentation</vt:lpstr>
      <vt:lpstr>PowerPoint Presentation</vt:lpstr>
      <vt:lpstr>Visual Supports- Schedule</vt:lpstr>
      <vt:lpstr> Include Signs, Books, in Multiple Languages</vt:lpstr>
      <vt:lpstr>Visual Timer to support  transitions </vt:lpstr>
      <vt:lpstr>Understanding big picture – steps towards goals</vt:lpstr>
      <vt:lpstr>Using Technology to implement UDL</vt:lpstr>
      <vt:lpstr> Incorporate Interests Think Pair Share</vt:lpstr>
      <vt:lpstr>Give Choices</vt:lpstr>
      <vt:lpstr>Possible items to accommodate sensory challenges</vt:lpstr>
      <vt:lpstr>Peer-based practices</vt:lpstr>
      <vt:lpstr>Peer interaction – Video modeling</vt:lpstr>
      <vt:lpstr>Assign Classroom Tasks</vt:lpstr>
      <vt:lpstr>Look at schedule  for times to embed learning</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Paul Luelmo</dc:creator>
  <cp:lastModifiedBy>Laura Hall</cp:lastModifiedBy>
  <cp:revision>3</cp:revision>
  <dcterms:created xsi:type="dcterms:W3CDTF">2023-03-09T19:14:51Z</dcterms:created>
  <dcterms:modified xsi:type="dcterms:W3CDTF">2025-03-09T22:30:14Z</dcterms:modified>
</cp:coreProperties>
</file>